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1"/>
  </p:notesMasterIdLst>
  <p:sldIdLst>
    <p:sldId id="257" r:id="rId3"/>
    <p:sldId id="258" r:id="rId4"/>
    <p:sldId id="259" r:id="rId5"/>
    <p:sldId id="265" r:id="rId6"/>
    <p:sldId id="273" r:id="rId7"/>
    <p:sldId id="271" r:id="rId8"/>
    <p:sldId id="272" r:id="rId9"/>
    <p:sldId id="274" r:id="rId10"/>
    <p:sldId id="263" r:id="rId11"/>
    <p:sldId id="264" r:id="rId12"/>
    <p:sldId id="266" r:id="rId13"/>
    <p:sldId id="269" r:id="rId14"/>
    <p:sldId id="267" r:id="rId15"/>
    <p:sldId id="270" r:id="rId16"/>
    <p:sldId id="275" r:id="rId17"/>
    <p:sldId id="261" r:id="rId18"/>
    <p:sldId id="262" r:id="rId19"/>
    <p:sldId id="260" r:id="rId2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B722D-1C5E-48AB-9EA2-F002D6E284F3}" type="datetimeFigureOut">
              <a:rPr lang="hu-HU" smtClean="0"/>
              <a:t>2021. 04. 20.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21D51-1357-418C-8830-FD21E3DD9D2B}" type="slidenum">
              <a:rPr lang="hu-HU" smtClean="0"/>
              <a:t>‹#›</a:t>
            </a:fld>
            <a:endParaRPr lang="hu-HU"/>
          </a:p>
        </p:txBody>
      </p:sp>
    </p:spTree>
    <p:extLst>
      <p:ext uri="{BB962C8B-B14F-4D97-AF65-F5344CB8AC3E}">
        <p14:creationId xmlns:p14="http://schemas.microsoft.com/office/powerpoint/2010/main" val="155204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Gundel Takács Gábor</a:t>
            </a:r>
          </a:p>
        </p:txBody>
      </p:sp>
      <p:sp>
        <p:nvSpPr>
          <p:cNvPr id="4" name="Dia számának helye 3"/>
          <p:cNvSpPr>
            <a:spLocks noGrp="1"/>
          </p:cNvSpPr>
          <p:nvPr>
            <p:ph type="sldNum" sz="quarter" idx="5"/>
          </p:nvPr>
        </p:nvSpPr>
        <p:spPr/>
        <p:txBody>
          <a:bodyPr/>
          <a:lstStyle/>
          <a:p>
            <a:fld id="{53121D51-1357-418C-8830-FD21E3DD9D2B}" type="slidenum">
              <a:rPr lang="hu-HU" smtClean="0"/>
              <a:t>12</a:t>
            </a:fld>
            <a:endParaRPr lang="hu-HU"/>
          </a:p>
        </p:txBody>
      </p:sp>
    </p:spTree>
    <p:extLst>
      <p:ext uri="{BB962C8B-B14F-4D97-AF65-F5344CB8AC3E}">
        <p14:creationId xmlns:p14="http://schemas.microsoft.com/office/powerpoint/2010/main" val="9231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FDAF6E-4DF6-4241-902D-59D54843F7E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A7DD882B-7E79-4A82-A6D4-B544BEC93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ECF3F186-F1DB-43D7-9855-C0B36763014A}"/>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918C86AE-9643-4168-B12B-1F4188EA7F8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97EF60-EFCA-43F6-BB93-F364DA5F116C}"/>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78944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5EA05B-4DAF-4F42-A1A9-120BD2B4DA80}"/>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9302393-C7F1-4741-B2EC-35DB8E6B304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ABA395C-3442-46D4-9047-28FE03A17B68}"/>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CE774E07-0C1F-4089-954D-A2F7F726FA2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E10C19F-DCF6-47D8-89A0-A5D904A45628}"/>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24054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8C4557AA-7E56-4F31-8F51-FB192484658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AD23FFA-6FE2-492B-BE23-73FB777CE073}"/>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A3DC704-70B8-4993-9D82-35FE202DD6C4}"/>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40598E4B-070B-45E5-8E2C-21078471848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5CD6E5B-72C9-4F24-80A7-5DE5AE536D9C}"/>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012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F8E5DFDD-5404-4581-B101-1EF50B7A2616}" type="datetimeFigureOut">
              <a:rPr lang="hu-HU" smtClean="0"/>
              <a:t>2021. 04. 20.</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87DBA02D-4AFC-4E6C-843E-7474ADE35A03}" type="slidenum">
              <a:rPr lang="hu-HU" smtClean="0"/>
              <a:t>‹#›</a:t>
            </a:fld>
            <a:endParaRPr lang="hu-HU" dirty="0"/>
          </a:p>
        </p:txBody>
      </p:sp>
    </p:spTree>
    <p:extLst>
      <p:ext uri="{BB962C8B-B14F-4D97-AF65-F5344CB8AC3E}">
        <p14:creationId xmlns:p14="http://schemas.microsoft.com/office/powerpoint/2010/main" val="196714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2021. 04. 20.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spTree>
    <p:extLst>
      <p:ext uri="{BB962C8B-B14F-4D97-AF65-F5344CB8AC3E}">
        <p14:creationId xmlns:p14="http://schemas.microsoft.com/office/powerpoint/2010/main" val="4236468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u-HU"/>
              <a:t>Mintacím szerkesztése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8897A84-1689-4786-8D2E-2C3A8548FA85}" type="datetimeFigureOut">
              <a:rPr lang="hu-HU" smtClean="0"/>
              <a:t>2021. 04. 20.</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7B4A127-6AB5-4330-AC0B-629390070A11}" type="slidenum">
              <a:rPr lang="hu-HU" smtClean="0"/>
              <a:t>‹#›</a:t>
            </a:fld>
            <a:endParaRPr lang="hu-H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6D45824-86E4-4819-A2E1-911B761FEF4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C75C4F8-8FB0-402E-80E3-EB02BD16E19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476AA6E-104B-4ED6-A832-B893EDCD554E}"/>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76318CEB-29FC-4330-A396-9BD972E3F04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BC792CB-5A86-4BEE-90CA-B3BA208AED59}"/>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359592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D27377-7E74-412B-BC98-B86693A4EB98}"/>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C96077A0-C4B7-4A95-AFF2-26A83F6F6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9B87B37E-DA92-4326-BF75-0E095A4948C5}"/>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2268583A-E58E-4270-AB99-3E2357EC034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19693B8-F095-498B-97A8-80D6DE8684D7}"/>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64353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5B1E8B-6098-413A-B5A7-85ACB44330E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2546D81-3CDA-4621-B8AB-8EC5993FD42A}"/>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A1C8A86-9A3F-4252-A7E1-E9F6820AB93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B7B1529-427F-47BE-BA11-E28A9D15AA2E}"/>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6" name="Élőláb helye 5">
            <a:extLst>
              <a:ext uri="{FF2B5EF4-FFF2-40B4-BE49-F238E27FC236}">
                <a16:creationId xmlns:a16="http://schemas.microsoft.com/office/drawing/2014/main" id="{9B25F5BC-BE2C-4657-9874-B00952D5938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81B41BB-3F4E-4028-8712-60E459A9CB38}"/>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42963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754B81-23BB-4F10-8233-4AE7564A1BE3}"/>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F4D6532-F6B1-4397-BE5C-D0FA8D4BE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7FACE5A4-F925-460A-A008-12568FAECAAE}"/>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15A85EA-7464-4694-BF92-0415DC5D3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03A17BA4-FD69-492E-A231-D07AEAB4148C}"/>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F9CB79F7-4B17-4D32-BC07-DEFC9A397970}"/>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8" name="Élőláb helye 7">
            <a:extLst>
              <a:ext uri="{FF2B5EF4-FFF2-40B4-BE49-F238E27FC236}">
                <a16:creationId xmlns:a16="http://schemas.microsoft.com/office/drawing/2014/main" id="{1767447F-708C-4D36-B8C1-741044CDA9C9}"/>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6DC78601-1CD7-4423-9C20-184F657EA1D0}"/>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356153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CD05D2-4740-4931-999E-C1AF870AF716}"/>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F9978B33-E85E-44ED-99D1-53EC26ED826F}"/>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4" name="Élőláb helye 3">
            <a:extLst>
              <a:ext uri="{FF2B5EF4-FFF2-40B4-BE49-F238E27FC236}">
                <a16:creationId xmlns:a16="http://schemas.microsoft.com/office/drawing/2014/main" id="{C5A72458-8628-49EB-88AF-AEDC56035C7A}"/>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AA9F2AE5-95DF-4879-8C61-952CE2678AFE}"/>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47000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FA9395B-2D30-40AB-9298-089FD669D1E2}"/>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3" name="Élőláb helye 2">
            <a:extLst>
              <a:ext uri="{FF2B5EF4-FFF2-40B4-BE49-F238E27FC236}">
                <a16:creationId xmlns:a16="http://schemas.microsoft.com/office/drawing/2014/main" id="{D27CFA46-9EB2-4C90-BA93-C751C2E4B391}"/>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E00C262-F834-4F30-AB7B-CD3CEE3F4673}"/>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97763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C63A9C-B546-4CDA-A1B0-FFFC5FC849B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1C720FA-2967-42E2-B06D-5289725D0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1C5BCA9-ED44-49D9-9EF2-76A8E57C5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86A888E-3FBD-4B2F-B7E3-CAC603E031A3}"/>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6" name="Élőláb helye 5">
            <a:extLst>
              <a:ext uri="{FF2B5EF4-FFF2-40B4-BE49-F238E27FC236}">
                <a16:creationId xmlns:a16="http://schemas.microsoft.com/office/drawing/2014/main" id="{8A42D0E1-5361-41D4-9EED-C9A5FB8F3DC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6C3E9DB-3383-4868-8448-478A78C91462}"/>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181689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3C32BA-6D2A-40CE-855F-CAF4568B9DE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FD011681-CD18-4C75-91E0-9312101DD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E222A8E4-518F-457C-AB28-49450D7D9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668C08A-507C-434B-B1A7-FAB39FE602EA}"/>
              </a:ext>
            </a:extLst>
          </p:cNvPr>
          <p:cNvSpPr>
            <a:spLocks noGrp="1"/>
          </p:cNvSpPr>
          <p:nvPr>
            <p:ph type="dt" sz="half" idx="10"/>
          </p:nvPr>
        </p:nvSpPr>
        <p:spPr/>
        <p:txBody>
          <a:bodyPr/>
          <a:lstStyle/>
          <a:p>
            <a:fld id="{62E233A9-6162-4CD8-BD88-DAA749A5F41B}" type="datetimeFigureOut">
              <a:rPr lang="hu-HU" smtClean="0"/>
              <a:t>2021. 04. 20.</a:t>
            </a:fld>
            <a:endParaRPr lang="hu-HU"/>
          </a:p>
        </p:txBody>
      </p:sp>
      <p:sp>
        <p:nvSpPr>
          <p:cNvPr id="6" name="Élőláb helye 5">
            <a:extLst>
              <a:ext uri="{FF2B5EF4-FFF2-40B4-BE49-F238E27FC236}">
                <a16:creationId xmlns:a16="http://schemas.microsoft.com/office/drawing/2014/main" id="{6CEC29E1-4627-492E-A634-A5A5DF8D459A}"/>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FFB6C8E-5107-43C7-84F5-CCC6BEF84EE7}"/>
              </a:ext>
            </a:extLst>
          </p:cNvPr>
          <p:cNvSpPr>
            <a:spLocks noGrp="1"/>
          </p:cNvSpPr>
          <p:nvPr>
            <p:ph type="sldNum" sz="quarter" idx="12"/>
          </p:nvPr>
        </p:nvSpPr>
        <p:spPr/>
        <p:txBody>
          <a:bodyPr/>
          <a:lstStyle/>
          <a:p>
            <a:fld id="{883F1C11-0964-4F6E-8DCF-0428FF6BD144}" type="slidenum">
              <a:rPr lang="hu-HU" smtClean="0"/>
              <a:t>‹#›</a:t>
            </a:fld>
            <a:endParaRPr lang="hu-HU"/>
          </a:p>
        </p:txBody>
      </p:sp>
    </p:spTree>
    <p:extLst>
      <p:ext uri="{BB962C8B-B14F-4D97-AF65-F5344CB8AC3E}">
        <p14:creationId xmlns:p14="http://schemas.microsoft.com/office/powerpoint/2010/main" val="20530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57F66855-F007-4DB8-9DB3-0801CAD63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935A90B-43EE-4991-B329-24804A0FF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A247221-88E5-4362-B937-E444DFF67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233A9-6162-4CD8-BD88-DAA749A5F41B}" type="datetimeFigureOut">
              <a:rPr lang="hu-HU" smtClean="0"/>
              <a:t>2021. 04. 20.</a:t>
            </a:fld>
            <a:endParaRPr lang="hu-HU"/>
          </a:p>
        </p:txBody>
      </p:sp>
      <p:sp>
        <p:nvSpPr>
          <p:cNvPr id="5" name="Élőláb helye 4">
            <a:extLst>
              <a:ext uri="{FF2B5EF4-FFF2-40B4-BE49-F238E27FC236}">
                <a16:creationId xmlns:a16="http://schemas.microsoft.com/office/drawing/2014/main" id="{8446999D-9637-4FC8-8AE1-1212F8ED8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37BD481D-2307-463A-ABF6-C9E611C4D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F1C11-0964-4F6E-8DCF-0428FF6BD144}" type="slidenum">
              <a:rPr lang="hu-HU" smtClean="0"/>
              <a:t>‹#›</a:t>
            </a:fld>
            <a:endParaRPr lang="hu-HU"/>
          </a:p>
        </p:txBody>
      </p:sp>
    </p:spTree>
    <p:extLst>
      <p:ext uri="{BB962C8B-B14F-4D97-AF65-F5344CB8AC3E}">
        <p14:creationId xmlns:p14="http://schemas.microsoft.com/office/powerpoint/2010/main" val="278284850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897A84-1689-4786-8D2E-2C3A8548FA85}" type="datetimeFigureOut">
              <a:rPr lang="hu-HU" smtClean="0"/>
              <a:t>2021. 04. 20.</a:t>
            </a:fld>
            <a:endParaRPr lang="hu-H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u-H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B4A127-6AB5-4330-AC0B-629390070A11}" type="slidenum">
              <a:rPr lang="hu-HU" smtClean="0"/>
              <a:t>‹#›</a:t>
            </a:fld>
            <a:endParaRPr lang="hu-H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49860"/>
      </p:ext>
    </p:extLst>
  </p:cSld>
  <p:clrMap bg1="lt1" tx1="dk1" bg2="lt2" tx2="dk2" accent1="accent1" accent2="accent2" accent3="accent3" accent4="accent4" accent5="accent5" accent6="accent6" hlink="hlink" folHlink="folHlink"/>
  <p:sldLayoutIdLst>
    <p:sldLayoutId id="2147483799" r:id="rId1"/>
    <p:sldLayoutId id="2147483664" r:id="rId2"/>
    <p:sldLayoutId id="2147483663" r:id="rId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01kPvd-naOM" TargetMode="Externa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MsQUYtb2gI"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YD8Dd7gQKk4"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77BE86-0450-405F-B805-41DFFB8B685D}"/>
              </a:ext>
            </a:extLst>
          </p:cNvPr>
          <p:cNvSpPr>
            <a:spLocks noGrp="1"/>
          </p:cNvSpPr>
          <p:nvPr>
            <p:ph type="ctrTitle"/>
          </p:nvPr>
        </p:nvSpPr>
        <p:spPr>
          <a:xfrm>
            <a:off x="1097280" y="758951"/>
            <a:ext cx="10058400" cy="3590979"/>
          </a:xfrm>
        </p:spPr>
        <p:txBody>
          <a:bodyPr>
            <a:normAutofit/>
          </a:bodyPr>
          <a:lstStyle/>
          <a:p>
            <a:pPr algn="ctr"/>
            <a:r>
              <a:rPr lang="hu-HU" sz="6000" dirty="0"/>
              <a:t>A mai óra témája:</a:t>
            </a:r>
            <a:br>
              <a:rPr lang="hu-HU" sz="6000" dirty="0"/>
            </a:br>
            <a:r>
              <a:rPr lang="hu-HU" sz="6000" b="1" dirty="0"/>
              <a:t>A lelkiismeret mint tükör –</a:t>
            </a:r>
            <a:br>
              <a:rPr lang="hu-HU" sz="6000" b="1" dirty="0"/>
            </a:br>
            <a:r>
              <a:rPr lang="hu-HU" sz="6000" b="1" dirty="0"/>
              <a:t>a bűnvalló imádság</a:t>
            </a:r>
          </a:p>
        </p:txBody>
      </p:sp>
      <p:sp>
        <p:nvSpPr>
          <p:cNvPr id="4" name="Alcím 3">
            <a:extLst>
              <a:ext uri="{FF2B5EF4-FFF2-40B4-BE49-F238E27FC236}">
                <a16:creationId xmlns:a16="http://schemas.microsoft.com/office/drawing/2014/main" id="{0DDF283D-C501-45EB-9615-3E21D4DF311E}"/>
              </a:ext>
            </a:extLst>
          </p:cNvPr>
          <p:cNvSpPr>
            <a:spLocks noGrp="1"/>
          </p:cNvSpPr>
          <p:nvPr>
            <p:ph type="subTitle" idx="1"/>
          </p:nvPr>
        </p:nvSpPr>
        <p:spPr>
          <a:xfrm>
            <a:off x="1288868" y="4547226"/>
            <a:ext cx="10058400" cy="1143000"/>
          </a:xfrm>
        </p:spPr>
        <p:txBody>
          <a:bodyPr/>
          <a:lstStyle/>
          <a:p>
            <a:endParaRPr lang="hu-HU" dirty="0"/>
          </a:p>
        </p:txBody>
      </p:sp>
      <p:sp>
        <p:nvSpPr>
          <p:cNvPr id="5" name="Ellipszis 4">
            <a:extLst>
              <a:ext uri="{FF2B5EF4-FFF2-40B4-BE49-F238E27FC236}">
                <a16:creationId xmlns:a16="http://schemas.microsoft.com/office/drawing/2014/main" id="{CAF3BEB1-A1F6-4D1D-8F47-D942DA9D73A1}"/>
              </a:ext>
            </a:extLst>
          </p:cNvPr>
          <p:cNvSpPr/>
          <p:nvPr/>
        </p:nvSpPr>
        <p:spPr>
          <a:xfrm>
            <a:off x="315872" y="443104"/>
            <a:ext cx="2879574" cy="18676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DIGITÁLIS HITTANÓRA</a:t>
            </a:r>
          </a:p>
          <a:p>
            <a:pPr algn="ctr"/>
            <a:endParaRPr lang="hu-HU" sz="2400" b="1" dirty="0">
              <a:solidFill>
                <a:srgbClr val="AE2E51"/>
              </a:solidFill>
              <a:latin typeface="Arial" panose="020B0604020202020204" pitchFamily="34" charset="0"/>
              <a:cs typeface="Arial" panose="020B0604020202020204" pitchFamily="34" charset="0"/>
            </a:endParaRPr>
          </a:p>
        </p:txBody>
      </p:sp>
      <p:sp>
        <p:nvSpPr>
          <p:cNvPr id="6" name="Ellipszis 5">
            <a:extLst>
              <a:ext uri="{FF2B5EF4-FFF2-40B4-BE49-F238E27FC236}">
                <a16:creationId xmlns:a16="http://schemas.microsoft.com/office/drawing/2014/main" id="{7DFF4F0C-1B9C-4346-82C1-9386359358D1}"/>
              </a:ext>
            </a:extLst>
          </p:cNvPr>
          <p:cNvSpPr/>
          <p:nvPr/>
        </p:nvSpPr>
        <p:spPr>
          <a:xfrm>
            <a:off x="8996554" y="194909"/>
            <a:ext cx="2879574" cy="186767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bg1"/>
                </a:solidFill>
                <a:latin typeface="Arial" panose="020B0604020202020204" pitchFamily="34" charset="0"/>
                <a:cs typeface="Arial" panose="020B0604020202020204" pitchFamily="34" charset="0"/>
              </a:rPr>
              <a:t>ÁLDÁS, BÉKESSÉG!</a:t>
            </a:r>
          </a:p>
          <a:p>
            <a:pPr algn="ctr"/>
            <a:endParaRPr lang="hu-HU" sz="2400" b="1" dirty="0">
              <a:solidFill>
                <a:srgbClr val="AE2E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7714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normAutofit/>
          </a:bodyPr>
          <a:lstStyle/>
          <a:p>
            <a:pPr algn="ctr"/>
            <a:r>
              <a:rPr lang="hu-HU" b="1" dirty="0">
                <a:solidFill>
                  <a:schemeClr val="tx1"/>
                </a:solidFill>
              </a:rPr>
              <a:t>Mit mond a Biblia a lelkiismeretről?</a:t>
            </a:r>
            <a:endParaRPr lang="hu-HU" dirty="0"/>
          </a:p>
        </p:txBody>
      </p:sp>
      <p:sp>
        <p:nvSpPr>
          <p:cNvPr id="4" name="Tartalom helye 2">
            <a:extLst>
              <a:ext uri="{FF2B5EF4-FFF2-40B4-BE49-F238E27FC236}">
                <a16:creationId xmlns:a16="http://schemas.microsoft.com/office/drawing/2014/main" id="{1CC73019-8FE2-417F-A8AF-E2439FCF491E}"/>
              </a:ext>
            </a:extLst>
          </p:cNvPr>
          <p:cNvSpPr txBox="1">
            <a:spLocks/>
          </p:cNvSpPr>
          <p:nvPr/>
        </p:nvSpPr>
        <p:spPr>
          <a:xfrm>
            <a:off x="272225" y="1776554"/>
            <a:ext cx="7717531" cy="1450757"/>
          </a:xfrm>
          <a:prstGeom prst="rect">
            <a:avLst/>
          </a:prstGeom>
          <a:solidFill>
            <a:schemeClr val="accent3">
              <a:lumMod val="75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pPr>
            <a:r>
              <a:rPr lang="hu-HU" dirty="0">
                <a:solidFill>
                  <a:schemeClr val="tx1"/>
                </a:solidFill>
                <a:latin typeface="+mj-lt"/>
              </a:rPr>
              <a:t>Az Ószövetségben nem létezik ilyen kifejezés, bár maga a jelenség jól ismert. Az Újszövetségben azonban van erre szó. Ez azt jelenti, hogy az ember önmaga hoz értékítéletet a saját tetteiről, illetve a hívő ember Isten kijelentése alapján vizsgálja meg az életét. </a:t>
            </a:r>
          </a:p>
          <a:p>
            <a:pPr marL="0" indent="0" algn="ctr">
              <a:lnSpc>
                <a:spcPct val="100000"/>
              </a:lnSpc>
              <a:spcBef>
                <a:spcPts val="0"/>
              </a:spcBef>
              <a:spcAft>
                <a:spcPts val="0"/>
              </a:spcAft>
            </a:pPr>
            <a:endParaRPr lang="hu-HU" dirty="0">
              <a:solidFill>
                <a:schemeClr val="tx1"/>
              </a:solidFill>
              <a:latin typeface="+mj-lt"/>
            </a:endParaRPr>
          </a:p>
        </p:txBody>
      </p:sp>
      <p:pic>
        <p:nvPicPr>
          <p:cNvPr id="6" name="Kép 5" descr="A képen szöveg, könyv látható&#10;&#10;Automatikusan generált leírás">
            <a:extLst>
              <a:ext uri="{FF2B5EF4-FFF2-40B4-BE49-F238E27FC236}">
                <a16:creationId xmlns:a16="http://schemas.microsoft.com/office/drawing/2014/main" id="{E0C61A37-26E5-4C0A-9DAD-8F563E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794" y="2390504"/>
            <a:ext cx="4095206" cy="2730137"/>
          </a:xfrm>
          <a:prstGeom prst="rect">
            <a:avLst/>
          </a:prstGeom>
        </p:spPr>
      </p:pic>
      <p:pic>
        <p:nvPicPr>
          <p:cNvPr id="5" name="Kép 4">
            <a:extLst>
              <a:ext uri="{FF2B5EF4-FFF2-40B4-BE49-F238E27FC236}">
                <a16:creationId xmlns:a16="http://schemas.microsoft.com/office/drawing/2014/main" id="{4FD6E2D3-59EA-4208-93CC-19E7E7D29DE8}"/>
              </a:ext>
            </a:extLst>
          </p:cNvPr>
          <p:cNvPicPr>
            <a:picLocks noChangeAspect="1"/>
          </p:cNvPicPr>
          <p:nvPr/>
        </p:nvPicPr>
        <p:blipFill>
          <a:blip r:embed="rId3"/>
          <a:stretch>
            <a:fillRect/>
          </a:stretch>
        </p:blipFill>
        <p:spPr>
          <a:xfrm>
            <a:off x="10795752" y="5489999"/>
            <a:ext cx="1396248" cy="1368000"/>
          </a:xfrm>
          <a:prstGeom prst="rect">
            <a:avLst/>
          </a:prstGeom>
        </p:spPr>
      </p:pic>
      <p:sp>
        <p:nvSpPr>
          <p:cNvPr id="7" name="Tartalom helye 2">
            <a:extLst>
              <a:ext uri="{FF2B5EF4-FFF2-40B4-BE49-F238E27FC236}">
                <a16:creationId xmlns:a16="http://schemas.microsoft.com/office/drawing/2014/main" id="{2A7BA14D-0882-495D-B39A-C2EABFFA4714}"/>
              </a:ext>
            </a:extLst>
          </p:cNvPr>
          <p:cNvSpPr txBox="1">
            <a:spLocks/>
          </p:cNvSpPr>
          <p:nvPr/>
        </p:nvSpPr>
        <p:spPr>
          <a:xfrm>
            <a:off x="272226" y="3322718"/>
            <a:ext cx="7717530" cy="2910789"/>
          </a:xfrm>
          <a:prstGeom prst="rect">
            <a:avLst/>
          </a:prstGeom>
          <a:solidFill>
            <a:schemeClr val="accent2"/>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pPr>
            <a:r>
              <a:rPr lang="hu-HU" dirty="0">
                <a:solidFill>
                  <a:schemeClr val="tx1"/>
                </a:solidFill>
                <a:latin typeface="+mj-lt"/>
              </a:rPr>
              <a:t>A Bibliában több történetből is látható, hogy ha valami nem helyeset tesz az ember, akkor érzi belül, hogy ez nem Isten szerint való. Ádámnak például a bűneset után lelkiismeret-furdalása volt, ezért bújt el Isten elől az Édenkertben. Júdás, miután elárulta Jézust, és rádöbbent arra, hogy nem volt a tette helyes, visszaadta a pénzt, majd felakasztotta magát. Péter letagadta Jézust, amikor a Mestert elfogták. Amikor azonban Jézus ránézett, akkor Péter elsírta magát. Ez is annak a jele volt, hogy felismerte a rossz tettét. A lelkiismeret tehát az emberhez tartozik, egészen a bűneset óta.</a:t>
            </a:r>
          </a:p>
        </p:txBody>
      </p:sp>
    </p:spTree>
    <p:extLst>
      <p:ext uri="{BB962C8B-B14F-4D97-AF65-F5344CB8AC3E}">
        <p14:creationId xmlns:p14="http://schemas.microsoft.com/office/powerpoint/2010/main" val="35343064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normAutofit/>
          </a:bodyPr>
          <a:lstStyle/>
          <a:p>
            <a:pPr algn="ctr"/>
            <a:r>
              <a:rPr lang="hu-HU" b="1" dirty="0">
                <a:solidFill>
                  <a:schemeClr val="tx1"/>
                </a:solidFill>
              </a:rPr>
              <a:t>Mi a különbség lelkiismeret-furdalás és a bűnbánat között?</a:t>
            </a:r>
            <a:endParaRPr lang="hu-HU" dirty="0">
              <a:solidFill>
                <a:schemeClr val="tx1"/>
              </a:solidFill>
            </a:endParaRPr>
          </a:p>
        </p:txBody>
      </p:sp>
      <p:sp>
        <p:nvSpPr>
          <p:cNvPr id="3" name="Tartalom helye 2">
            <a:extLst>
              <a:ext uri="{FF2B5EF4-FFF2-40B4-BE49-F238E27FC236}">
                <a16:creationId xmlns:a16="http://schemas.microsoft.com/office/drawing/2014/main" id="{46F70589-B927-46F3-9DA7-D81FA3CA6432}"/>
              </a:ext>
            </a:extLst>
          </p:cNvPr>
          <p:cNvSpPr>
            <a:spLocks noGrp="1"/>
          </p:cNvSpPr>
          <p:nvPr>
            <p:ph idx="1"/>
          </p:nvPr>
        </p:nvSpPr>
        <p:spPr>
          <a:xfrm>
            <a:off x="463229" y="2119843"/>
            <a:ext cx="5388931" cy="3779328"/>
          </a:xfrm>
          <a:solidFill>
            <a:schemeClr val="accent2"/>
          </a:solidFill>
        </p:spPr>
        <p:txBody>
          <a:bodyPr>
            <a:normAutofit/>
          </a:bodyPr>
          <a:lstStyle/>
          <a:p>
            <a:pPr algn="ctr"/>
            <a:r>
              <a:rPr lang="hu-HU" sz="2200" dirty="0">
                <a:solidFill>
                  <a:schemeClr val="tx1"/>
                </a:solidFill>
              </a:rPr>
              <a:t>Ha az ember felismeri, hogy rosszat tett, azt a Biblia bűntudatnak nevezi. Akinek bűntudata, lelkiismeret-furdalása van: gyötrődik és szenved. Nem érzi jól magát a bőrében. Míg a lelkiismeretet csak elaltatni lehet, addig a bűntudatra a hívő ember bűnbánattal tud válaszolni. Elmondja Istennek azt, amit tett, beszél az érzéseiről, és kéri Isten bocsánatát. Istenhez fordul, és meg akar változni. Ezt hívjuk megtérésnek. Isten az őszinte bűnbánatra bűnbocsánattal válaszol.</a:t>
            </a:r>
          </a:p>
        </p:txBody>
      </p:sp>
      <p:pic>
        <p:nvPicPr>
          <p:cNvPr id="5" name="Kép 4" descr="A képen kültéri, hegy, égbolt, hó látható&#10;&#10;Automatikusan generált leírás">
            <a:extLst>
              <a:ext uri="{FF2B5EF4-FFF2-40B4-BE49-F238E27FC236}">
                <a16:creationId xmlns:a16="http://schemas.microsoft.com/office/drawing/2014/main" id="{F6E9B58D-3F4E-4713-A851-4EC434029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06875"/>
            <a:ext cx="5852160" cy="3892296"/>
          </a:xfrm>
          <a:prstGeom prst="rect">
            <a:avLst/>
          </a:prstGeom>
        </p:spPr>
      </p:pic>
      <p:pic>
        <p:nvPicPr>
          <p:cNvPr id="6" name="Kép 5">
            <a:extLst>
              <a:ext uri="{FF2B5EF4-FFF2-40B4-BE49-F238E27FC236}">
                <a16:creationId xmlns:a16="http://schemas.microsoft.com/office/drawing/2014/main" id="{8CFDD7DD-87FC-4C91-ADD6-8ACABF0D8D3D}"/>
              </a:ext>
            </a:extLst>
          </p:cNvPr>
          <p:cNvPicPr>
            <a:picLocks noChangeAspect="1"/>
          </p:cNvPicPr>
          <p:nvPr/>
        </p:nvPicPr>
        <p:blipFill>
          <a:blip r:embed="rId3"/>
          <a:stretch>
            <a:fillRect/>
          </a:stretch>
        </p:blipFill>
        <p:spPr>
          <a:xfrm>
            <a:off x="10795752" y="5484686"/>
            <a:ext cx="1396248" cy="1368000"/>
          </a:xfrm>
          <a:prstGeom prst="rect">
            <a:avLst/>
          </a:prstGeom>
        </p:spPr>
      </p:pic>
    </p:spTree>
    <p:extLst>
      <p:ext uri="{BB962C8B-B14F-4D97-AF65-F5344CB8AC3E}">
        <p14:creationId xmlns:p14="http://schemas.microsoft.com/office/powerpoint/2010/main" val="39090379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lstStyle/>
          <a:p>
            <a:pPr algn="ctr"/>
            <a:r>
              <a:rPr lang="hu-HU" b="1" dirty="0">
                <a:solidFill>
                  <a:schemeClr val="tx1"/>
                </a:solidFill>
              </a:rPr>
              <a:t>Hogyan fordulhatunk Istenhez?</a:t>
            </a:r>
          </a:p>
        </p:txBody>
      </p:sp>
      <p:pic>
        <p:nvPicPr>
          <p:cNvPr id="4" name="Bűnbánat imádság (református ima) Gundel Takács Gábor előadásában">
            <a:hlinkClick r:id="" action="ppaction://media"/>
            <a:extLst>
              <a:ext uri="{FF2B5EF4-FFF2-40B4-BE49-F238E27FC236}">
                <a16:creationId xmlns:a16="http://schemas.microsoft.com/office/drawing/2014/main" id="{0798E3C7-F879-4EA7-8BEE-46C3B0D7C7FB}"/>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303306" y="2091917"/>
            <a:ext cx="1088888" cy="1088888"/>
          </a:xfrm>
        </p:spPr>
      </p:pic>
      <p:pic>
        <p:nvPicPr>
          <p:cNvPr id="6" name="Kép 5" descr="A képen szöveg, személy, beltéri, elektronika látható&#10;&#10;Automatikusan generált leírás">
            <a:extLst>
              <a:ext uri="{FF2B5EF4-FFF2-40B4-BE49-F238E27FC236}">
                <a16:creationId xmlns:a16="http://schemas.microsoft.com/office/drawing/2014/main" id="{512DE09D-3D5A-4831-841F-FD01646057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80" y="2091917"/>
            <a:ext cx="4963209" cy="3305556"/>
          </a:xfrm>
          <a:prstGeom prst="rect">
            <a:avLst/>
          </a:prstGeom>
        </p:spPr>
      </p:pic>
      <p:sp>
        <p:nvSpPr>
          <p:cNvPr id="7" name="Ellipszis 6">
            <a:extLst>
              <a:ext uri="{FF2B5EF4-FFF2-40B4-BE49-F238E27FC236}">
                <a16:creationId xmlns:a16="http://schemas.microsoft.com/office/drawing/2014/main" id="{AFAC4EC7-002B-4420-A2CD-23E06C117BC7}"/>
              </a:ext>
            </a:extLst>
          </p:cNvPr>
          <p:cNvSpPr/>
          <p:nvPr/>
        </p:nvSpPr>
        <p:spPr>
          <a:xfrm>
            <a:off x="6903717" y="4561449"/>
            <a:ext cx="3931921" cy="167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t>Felismered, hogy kinek a hangját hallod? </a:t>
            </a:r>
          </a:p>
          <a:p>
            <a:pPr algn="ctr"/>
            <a:r>
              <a:rPr lang="hu-HU" b="1" dirty="0"/>
              <a:t>Segítséget az utolsó dián találsz.</a:t>
            </a:r>
          </a:p>
        </p:txBody>
      </p:sp>
      <p:sp>
        <p:nvSpPr>
          <p:cNvPr id="8" name="Téglalap 7">
            <a:extLst>
              <a:ext uri="{FF2B5EF4-FFF2-40B4-BE49-F238E27FC236}">
                <a16:creationId xmlns:a16="http://schemas.microsoft.com/office/drawing/2014/main" id="{974C81AD-0CED-4B2A-BCB0-435E8F0A885B}"/>
              </a:ext>
            </a:extLst>
          </p:cNvPr>
          <p:cNvSpPr/>
          <p:nvPr/>
        </p:nvSpPr>
        <p:spPr>
          <a:xfrm>
            <a:off x="7223759" y="3677197"/>
            <a:ext cx="3464228" cy="629202"/>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bg1"/>
                </a:solidFill>
              </a:rPr>
              <a:t>Hallgasd meg ezt az imádságot!</a:t>
            </a:r>
          </a:p>
        </p:txBody>
      </p:sp>
      <p:pic>
        <p:nvPicPr>
          <p:cNvPr id="9" name="Kép 8">
            <a:extLst>
              <a:ext uri="{FF2B5EF4-FFF2-40B4-BE49-F238E27FC236}">
                <a16:creationId xmlns:a16="http://schemas.microsoft.com/office/drawing/2014/main" id="{8F739BCD-1C2E-4388-9610-5895B4E9252D}"/>
              </a:ext>
            </a:extLst>
          </p:cNvPr>
          <p:cNvPicPr>
            <a:picLocks noChangeAspect="1"/>
          </p:cNvPicPr>
          <p:nvPr/>
        </p:nvPicPr>
        <p:blipFill>
          <a:blip r:embed="rId7"/>
          <a:stretch>
            <a:fillRect/>
          </a:stretch>
        </p:blipFill>
        <p:spPr>
          <a:xfrm>
            <a:off x="10822988" y="5490000"/>
            <a:ext cx="1369012" cy="1368000"/>
          </a:xfrm>
          <a:prstGeom prst="rect">
            <a:avLst/>
          </a:prstGeom>
        </p:spPr>
      </p:pic>
    </p:spTree>
    <p:extLst>
      <p:ext uri="{BB962C8B-B14F-4D97-AF65-F5344CB8AC3E}">
        <p14:creationId xmlns:p14="http://schemas.microsoft.com/office/powerpoint/2010/main" val="21504785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lstStyle/>
          <a:p>
            <a:pPr algn="ctr"/>
            <a:r>
              <a:rPr lang="hu-HU" b="1" dirty="0">
                <a:solidFill>
                  <a:schemeClr val="tx1"/>
                </a:solidFill>
              </a:rPr>
              <a:t>A bűnvalló imádság</a:t>
            </a:r>
            <a:endParaRPr lang="hu-HU" dirty="0">
              <a:solidFill>
                <a:schemeClr val="tx1"/>
              </a:solidFill>
            </a:endParaRPr>
          </a:p>
        </p:txBody>
      </p:sp>
      <p:sp>
        <p:nvSpPr>
          <p:cNvPr id="3" name="Tartalom helye 2">
            <a:extLst>
              <a:ext uri="{FF2B5EF4-FFF2-40B4-BE49-F238E27FC236}">
                <a16:creationId xmlns:a16="http://schemas.microsoft.com/office/drawing/2014/main" id="{46F70589-B927-46F3-9DA7-D81FA3CA6432}"/>
              </a:ext>
            </a:extLst>
          </p:cNvPr>
          <p:cNvSpPr>
            <a:spLocks noGrp="1"/>
          </p:cNvSpPr>
          <p:nvPr>
            <p:ph idx="1"/>
          </p:nvPr>
        </p:nvSpPr>
        <p:spPr>
          <a:xfrm>
            <a:off x="6126480" y="1889277"/>
            <a:ext cx="5634111" cy="4023360"/>
          </a:xfrm>
        </p:spPr>
        <p:txBody>
          <a:bodyPr>
            <a:noAutofit/>
          </a:bodyPr>
          <a:lstStyle/>
          <a:p>
            <a:pPr algn="ctr"/>
            <a:r>
              <a:rPr lang="hu-HU" sz="2200" dirty="0">
                <a:solidFill>
                  <a:schemeClr val="tx1"/>
                </a:solidFill>
              </a:rPr>
              <a:t>Ha olyasmit teszünk, ami nem helyes, akkor gyakran furdal a lelkiismeretünk. A bűnbánat ennél mélyebb. Felismerjük, hogy valóban nem volt helyes, amit tettünk, megbánjuk és szeretnénk </a:t>
            </a:r>
            <a:r>
              <a:rPr lang="hu-HU" sz="2200" dirty="0" err="1">
                <a:solidFill>
                  <a:schemeClr val="tx1"/>
                </a:solidFill>
              </a:rPr>
              <a:t>jóvátenni</a:t>
            </a:r>
            <a:r>
              <a:rPr lang="hu-HU" sz="2200" dirty="0">
                <a:solidFill>
                  <a:schemeClr val="tx1"/>
                </a:solidFill>
              </a:rPr>
              <a:t>. Az általunk szavakkal, tettekkel vagy gondolatban elkövetett bűnöket imádságban Istennek megvallhatjuk. Ezt nevezzük bűnvalló imádságnak. Kérhetjük, hogy Ő </a:t>
            </a:r>
            <a:r>
              <a:rPr lang="hu-HU" sz="2200" dirty="0" err="1">
                <a:solidFill>
                  <a:schemeClr val="tx1"/>
                </a:solidFill>
              </a:rPr>
              <a:t>bocsássa</a:t>
            </a:r>
            <a:r>
              <a:rPr lang="hu-HU" sz="2200" dirty="0">
                <a:solidFill>
                  <a:schemeClr val="tx1"/>
                </a:solidFill>
              </a:rPr>
              <a:t> meg a bűneinket. Azt is, hogy segítsen nekünk abban, hogy ha lehetséges, </a:t>
            </a:r>
            <a:r>
              <a:rPr lang="hu-HU" sz="2200" dirty="0" err="1">
                <a:solidFill>
                  <a:schemeClr val="tx1"/>
                </a:solidFill>
              </a:rPr>
              <a:t>jóvátehessük</a:t>
            </a:r>
            <a:r>
              <a:rPr lang="hu-HU" sz="2200" dirty="0">
                <a:solidFill>
                  <a:schemeClr val="tx1"/>
                </a:solidFill>
              </a:rPr>
              <a:t> ezeket. </a:t>
            </a:r>
          </a:p>
          <a:p>
            <a:pPr algn="ctr"/>
            <a:endParaRPr lang="hu-HU" sz="2200" dirty="0">
              <a:solidFill>
                <a:schemeClr val="tx1"/>
              </a:solidFill>
            </a:endParaRPr>
          </a:p>
        </p:txBody>
      </p:sp>
      <p:pic>
        <p:nvPicPr>
          <p:cNvPr id="5" name="Kép 4" descr="A képen kültéri, napnyugta, sziluett, homokos látható&#10;&#10;Automatikusan generált leírás">
            <a:extLst>
              <a:ext uri="{FF2B5EF4-FFF2-40B4-BE49-F238E27FC236}">
                <a16:creationId xmlns:a16="http://schemas.microsoft.com/office/drawing/2014/main" id="{306D6E47-09E6-4656-B7CA-96D6A77E5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1967654"/>
            <a:ext cx="5852160" cy="3779520"/>
          </a:xfrm>
          <a:prstGeom prst="rect">
            <a:avLst/>
          </a:prstGeom>
        </p:spPr>
      </p:pic>
      <p:pic>
        <p:nvPicPr>
          <p:cNvPr id="6" name="Kép 5">
            <a:extLst>
              <a:ext uri="{FF2B5EF4-FFF2-40B4-BE49-F238E27FC236}">
                <a16:creationId xmlns:a16="http://schemas.microsoft.com/office/drawing/2014/main" id="{7BABD641-3B34-4479-949A-568C0C16459F}"/>
              </a:ext>
            </a:extLst>
          </p:cNvPr>
          <p:cNvPicPr>
            <a:picLocks noChangeAspect="1"/>
          </p:cNvPicPr>
          <p:nvPr/>
        </p:nvPicPr>
        <p:blipFill>
          <a:blip r:embed="rId3"/>
          <a:stretch>
            <a:fillRect/>
          </a:stretch>
        </p:blipFill>
        <p:spPr>
          <a:xfrm>
            <a:off x="10795752" y="5490000"/>
            <a:ext cx="1396248" cy="1368000"/>
          </a:xfrm>
          <a:prstGeom prst="rect">
            <a:avLst/>
          </a:prstGeom>
        </p:spPr>
      </p:pic>
    </p:spTree>
    <p:extLst>
      <p:ext uri="{BB962C8B-B14F-4D97-AF65-F5344CB8AC3E}">
        <p14:creationId xmlns:p14="http://schemas.microsoft.com/office/powerpoint/2010/main" val="385438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lstStyle/>
          <a:p>
            <a:pPr algn="ctr"/>
            <a:r>
              <a:rPr lang="hu-HU" dirty="0">
                <a:solidFill>
                  <a:schemeClr val="tx1"/>
                </a:solidFill>
              </a:rPr>
              <a:t>Olvasd el Dávid bűnvalló imádságát!</a:t>
            </a:r>
          </a:p>
        </p:txBody>
      </p:sp>
      <p:sp>
        <p:nvSpPr>
          <p:cNvPr id="4" name="Téglalap 3">
            <a:extLst>
              <a:ext uri="{FF2B5EF4-FFF2-40B4-BE49-F238E27FC236}">
                <a16:creationId xmlns:a16="http://schemas.microsoft.com/office/drawing/2014/main" id="{9291E106-4FAB-47E0-AC95-20C7F55F5507}"/>
              </a:ext>
            </a:extLst>
          </p:cNvPr>
          <p:cNvSpPr/>
          <p:nvPr/>
        </p:nvSpPr>
        <p:spPr>
          <a:xfrm>
            <a:off x="252547" y="1797354"/>
            <a:ext cx="8917579" cy="4493538"/>
          </a:xfrm>
          <a:prstGeom prst="rect">
            <a:avLst/>
          </a:prstGeom>
          <a:solidFill>
            <a:schemeClr val="accent3">
              <a:lumMod val="50000"/>
            </a:schemeClr>
          </a:solidFill>
        </p:spPr>
        <p:txBody>
          <a:bodyPr wrap="square">
            <a:spAutoFit/>
          </a:bodyPr>
          <a:lstStyle/>
          <a:p>
            <a:pPr algn="ctr"/>
            <a:r>
              <a:rPr lang="hu-HU" sz="2200" b="0" i="0" dirty="0">
                <a:solidFill>
                  <a:schemeClr val="bg1"/>
                </a:solidFill>
                <a:effectLst/>
                <a:latin typeface="+mj-lt"/>
              </a:rPr>
              <a:t>„Könyörülj rajtam kegyelmeddel, Istenem, töröld el hűtlenségemet nagy irgalmaddal! Teljesen mosd le rólam bűnömet, és vétkemtől tisztíts meg engem! Mert tudom, hogy hűtlen voltam, és vétkem mindig előttem van. Egyedül ellened vétkeztem, azt tettem, amit rossznak látsz. Ezért igazad van, ha szólsz, és jogos az ítéleted. Lásd, én bűnben születtem, anyám vétekben fogant engem. Te pedig a szívben levő igazságot kedveled, és a bölcsesség titkaira tanítasz engem. Tisztíts meg izsóppal, és tiszta leszek, moss meg engem, és fehérebb leszek, mint a hó. Engedd, hogy vidámságot és örömöt halljak, és megújuljanak tagjaim, amelyeket összetörtél. Rejtsd el orcádat vétkeim elől, töröld el minden bűnömet! Tiszta szívet teremts bennem, Istenem, és az erős lelket újítsd meg bennem!”</a:t>
            </a:r>
          </a:p>
          <a:p>
            <a:pPr algn="ctr"/>
            <a:r>
              <a:rPr lang="hu-HU" sz="2200" b="0" i="0" dirty="0">
                <a:solidFill>
                  <a:schemeClr val="bg1"/>
                </a:solidFill>
                <a:effectLst/>
                <a:latin typeface="+mj-lt"/>
              </a:rPr>
              <a:t>Zsolt 51,3</a:t>
            </a:r>
            <a:r>
              <a:rPr lang="hu-HU" b="1" dirty="0">
                <a:solidFill>
                  <a:schemeClr val="bg1"/>
                </a:solidFill>
              </a:rPr>
              <a:t>–</a:t>
            </a:r>
            <a:r>
              <a:rPr lang="hu-HU" sz="2200" b="0" i="0" dirty="0">
                <a:solidFill>
                  <a:schemeClr val="bg1"/>
                </a:solidFill>
                <a:effectLst/>
                <a:latin typeface="+mj-lt"/>
              </a:rPr>
              <a:t>12</a:t>
            </a:r>
          </a:p>
        </p:txBody>
      </p:sp>
      <p:sp>
        <p:nvSpPr>
          <p:cNvPr id="6" name="Tartalom helye 5">
            <a:extLst>
              <a:ext uri="{FF2B5EF4-FFF2-40B4-BE49-F238E27FC236}">
                <a16:creationId xmlns:a16="http://schemas.microsoft.com/office/drawing/2014/main" id="{1C651740-36B2-440C-9BC4-3112B1084DF1}"/>
              </a:ext>
            </a:extLst>
          </p:cNvPr>
          <p:cNvSpPr>
            <a:spLocks noGrp="1"/>
          </p:cNvSpPr>
          <p:nvPr>
            <p:ph idx="1"/>
          </p:nvPr>
        </p:nvSpPr>
        <p:spPr>
          <a:xfrm>
            <a:off x="9370422" y="2547257"/>
            <a:ext cx="2769327" cy="2416628"/>
          </a:xfrm>
          <a:solidFill>
            <a:schemeClr val="accent6">
              <a:lumMod val="75000"/>
            </a:schemeClr>
          </a:solidFill>
        </p:spPr>
        <p:txBody>
          <a:bodyPr>
            <a:noAutofit/>
          </a:bodyPr>
          <a:lstStyle/>
          <a:p>
            <a:pPr algn="ctr"/>
            <a:r>
              <a:rPr lang="hu-HU" sz="2200" b="1" dirty="0">
                <a:solidFill>
                  <a:schemeClr val="tx1"/>
                </a:solidFill>
              </a:rPr>
              <a:t>Nézz utána, hogy mi történt Dávid életében, amikor elmondta ezt az imádságot! </a:t>
            </a:r>
          </a:p>
          <a:p>
            <a:pPr algn="ctr"/>
            <a:r>
              <a:rPr lang="hu-HU" sz="2200" b="1" dirty="0">
                <a:solidFill>
                  <a:schemeClr val="tx1"/>
                </a:solidFill>
              </a:rPr>
              <a:t>Segítség: </a:t>
            </a:r>
            <a:br>
              <a:rPr lang="hu-HU" sz="2200" b="1" dirty="0">
                <a:solidFill>
                  <a:schemeClr val="tx1"/>
                </a:solidFill>
              </a:rPr>
            </a:br>
            <a:r>
              <a:rPr lang="hu-HU" sz="2200" b="1" dirty="0">
                <a:solidFill>
                  <a:schemeClr val="tx1"/>
                </a:solidFill>
              </a:rPr>
              <a:t>1Sámuel 11</a:t>
            </a:r>
          </a:p>
        </p:txBody>
      </p:sp>
      <p:pic>
        <p:nvPicPr>
          <p:cNvPr id="7" name="Kép 6">
            <a:extLst>
              <a:ext uri="{FF2B5EF4-FFF2-40B4-BE49-F238E27FC236}">
                <a16:creationId xmlns:a16="http://schemas.microsoft.com/office/drawing/2014/main" id="{FFF349C1-DE54-4FF8-8150-36EE16C90397}"/>
              </a:ext>
            </a:extLst>
          </p:cNvPr>
          <p:cNvPicPr>
            <a:picLocks noChangeAspect="1"/>
          </p:cNvPicPr>
          <p:nvPr/>
        </p:nvPicPr>
        <p:blipFill rotWithShape="1">
          <a:blip r:embed="rId2"/>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17303606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E4B57DA-4D84-401C-8559-B9726A9BBB79}"/>
              </a:ext>
            </a:extLst>
          </p:cNvPr>
          <p:cNvSpPr>
            <a:spLocks noGrp="1"/>
          </p:cNvSpPr>
          <p:nvPr>
            <p:ph type="title"/>
          </p:nvPr>
        </p:nvSpPr>
        <p:spPr/>
        <p:txBody>
          <a:bodyPr/>
          <a:lstStyle/>
          <a:p>
            <a:pPr algn="ctr"/>
            <a:r>
              <a:rPr lang="hu-HU" dirty="0">
                <a:solidFill>
                  <a:schemeClr val="tx1"/>
                </a:solidFill>
              </a:rPr>
              <a:t>Házi feladat</a:t>
            </a:r>
          </a:p>
        </p:txBody>
      </p:sp>
      <p:sp>
        <p:nvSpPr>
          <p:cNvPr id="4" name="Tartalom helye 2">
            <a:extLst>
              <a:ext uri="{FF2B5EF4-FFF2-40B4-BE49-F238E27FC236}">
                <a16:creationId xmlns:a16="http://schemas.microsoft.com/office/drawing/2014/main" id="{D969CF11-F17E-4A7E-A7BD-88DE83434A49}"/>
              </a:ext>
            </a:extLst>
          </p:cNvPr>
          <p:cNvSpPr txBox="1">
            <a:spLocks/>
          </p:cNvSpPr>
          <p:nvPr/>
        </p:nvSpPr>
        <p:spPr>
          <a:xfrm>
            <a:off x="1200482" y="2062070"/>
            <a:ext cx="4262846" cy="1450757"/>
          </a:xfrm>
          <a:prstGeom prst="rect">
            <a:avLst/>
          </a:prstGeom>
          <a:solidFill>
            <a:schemeClr val="accent2">
              <a:lumMod val="75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hu-HU" b="1" dirty="0">
                <a:solidFill>
                  <a:schemeClr val="tx1"/>
                </a:solidFill>
              </a:rPr>
              <a:t>Történt mostanában veled olyan, amit megbántál?</a:t>
            </a:r>
            <a:br>
              <a:rPr lang="hu-HU" b="1" dirty="0">
                <a:solidFill>
                  <a:schemeClr val="tx1"/>
                </a:solidFill>
              </a:rPr>
            </a:br>
            <a:r>
              <a:rPr lang="hu-HU" b="1" dirty="0">
                <a:solidFill>
                  <a:schemeClr val="tx1"/>
                </a:solidFill>
              </a:rPr>
              <a:t> Amit mondtál vagy tettél, és szerinted nem tetszett Istennek? </a:t>
            </a:r>
            <a:br>
              <a:rPr lang="hu-HU" b="1" dirty="0">
                <a:solidFill>
                  <a:schemeClr val="tx1"/>
                </a:solidFill>
              </a:rPr>
            </a:br>
            <a:r>
              <a:rPr lang="hu-HU" b="1" dirty="0">
                <a:solidFill>
                  <a:schemeClr val="tx1"/>
                </a:solidFill>
              </a:rPr>
              <a:t>Gondold végig!</a:t>
            </a:r>
            <a:endParaRPr lang="hu-HU" dirty="0">
              <a:solidFill>
                <a:schemeClr val="tx1"/>
              </a:solidFill>
            </a:endParaRPr>
          </a:p>
        </p:txBody>
      </p:sp>
      <p:pic>
        <p:nvPicPr>
          <p:cNvPr id="6" name="Kép 5" descr="A képen kültéri, természet, víz, vízesés látható&#10;&#10;Automatikusan generált leírás">
            <a:extLst>
              <a:ext uri="{FF2B5EF4-FFF2-40B4-BE49-F238E27FC236}">
                <a16:creationId xmlns:a16="http://schemas.microsoft.com/office/drawing/2014/main" id="{0F95C5D5-84C7-4D3E-B082-8B0EC2E34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388" y="2208446"/>
            <a:ext cx="5852160" cy="3602736"/>
          </a:xfrm>
          <a:prstGeom prst="rect">
            <a:avLst/>
          </a:prstGeom>
        </p:spPr>
      </p:pic>
      <p:pic>
        <p:nvPicPr>
          <p:cNvPr id="9" name="Kép 8">
            <a:extLst>
              <a:ext uri="{FF2B5EF4-FFF2-40B4-BE49-F238E27FC236}">
                <a16:creationId xmlns:a16="http://schemas.microsoft.com/office/drawing/2014/main" id="{28BCB45C-7E46-4D96-A320-CE822EC9D23D}"/>
              </a:ext>
            </a:extLst>
          </p:cNvPr>
          <p:cNvPicPr>
            <a:picLocks noChangeAspect="1"/>
          </p:cNvPicPr>
          <p:nvPr/>
        </p:nvPicPr>
        <p:blipFill>
          <a:blip r:embed="rId3"/>
          <a:stretch>
            <a:fillRect/>
          </a:stretch>
        </p:blipFill>
        <p:spPr>
          <a:xfrm>
            <a:off x="10827355" y="5490000"/>
            <a:ext cx="1364645" cy="1368000"/>
          </a:xfrm>
          <a:prstGeom prst="rect">
            <a:avLst/>
          </a:prstGeom>
        </p:spPr>
      </p:pic>
      <p:sp>
        <p:nvSpPr>
          <p:cNvPr id="10" name="Tartalom helye 2">
            <a:extLst>
              <a:ext uri="{FF2B5EF4-FFF2-40B4-BE49-F238E27FC236}">
                <a16:creationId xmlns:a16="http://schemas.microsoft.com/office/drawing/2014/main" id="{5222BE2E-78C9-4A30-B07C-A483F2FFB998}"/>
              </a:ext>
            </a:extLst>
          </p:cNvPr>
          <p:cNvSpPr txBox="1">
            <a:spLocks/>
          </p:cNvSpPr>
          <p:nvPr/>
        </p:nvSpPr>
        <p:spPr>
          <a:xfrm>
            <a:off x="1200482" y="3837538"/>
            <a:ext cx="4262846" cy="2382182"/>
          </a:xfrm>
          <a:prstGeom prst="rect">
            <a:avLst/>
          </a:prstGeom>
          <a:solidFill>
            <a:schemeClr val="accent3">
              <a:lumMod val="75000"/>
            </a:schemeClr>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hu-HU" b="1" dirty="0">
                <a:solidFill>
                  <a:schemeClr val="tx1"/>
                </a:solidFill>
              </a:rPr>
              <a:t>Írj bűnvalló imádságot!</a:t>
            </a:r>
          </a:p>
          <a:p>
            <a:pPr algn="ctr"/>
            <a:r>
              <a:rPr lang="hu-HU" dirty="0">
                <a:solidFill>
                  <a:schemeClr val="tx1"/>
                </a:solidFill>
              </a:rPr>
              <a:t>Segít az alábbi öt kulcsfogalom:</a:t>
            </a:r>
          </a:p>
          <a:p>
            <a:pPr algn="ctr"/>
            <a:r>
              <a:rPr lang="hu-HU" dirty="0">
                <a:solidFill>
                  <a:schemeClr val="tx1"/>
                </a:solidFill>
              </a:rPr>
              <a:t>1. Őszinteség</a:t>
            </a:r>
            <a:br>
              <a:rPr lang="hu-HU" dirty="0">
                <a:solidFill>
                  <a:schemeClr val="tx1"/>
                </a:solidFill>
              </a:rPr>
            </a:br>
            <a:r>
              <a:rPr lang="hu-HU" dirty="0">
                <a:solidFill>
                  <a:schemeClr val="tx1"/>
                </a:solidFill>
              </a:rPr>
              <a:t>2. Megbánás</a:t>
            </a:r>
            <a:br>
              <a:rPr lang="hu-HU" dirty="0">
                <a:solidFill>
                  <a:schemeClr val="tx1"/>
                </a:solidFill>
              </a:rPr>
            </a:br>
            <a:r>
              <a:rPr lang="hu-HU" dirty="0">
                <a:solidFill>
                  <a:schemeClr val="tx1"/>
                </a:solidFill>
              </a:rPr>
              <a:t>3. Megtisztulás</a:t>
            </a:r>
            <a:br>
              <a:rPr lang="hu-HU" dirty="0">
                <a:solidFill>
                  <a:schemeClr val="tx1"/>
                </a:solidFill>
              </a:rPr>
            </a:br>
            <a:r>
              <a:rPr lang="hu-HU" dirty="0">
                <a:solidFill>
                  <a:schemeClr val="tx1"/>
                </a:solidFill>
              </a:rPr>
              <a:t>4. Újrakezdés</a:t>
            </a:r>
            <a:br>
              <a:rPr lang="hu-HU" dirty="0">
                <a:solidFill>
                  <a:schemeClr val="tx1"/>
                </a:solidFill>
              </a:rPr>
            </a:br>
            <a:r>
              <a:rPr lang="hu-HU" dirty="0">
                <a:solidFill>
                  <a:schemeClr val="tx1"/>
                </a:solidFill>
              </a:rPr>
              <a:t>5. Remény</a:t>
            </a:r>
          </a:p>
        </p:txBody>
      </p:sp>
    </p:spTree>
    <p:extLst>
      <p:ext uri="{BB962C8B-B14F-4D97-AF65-F5344CB8AC3E}">
        <p14:creationId xmlns:p14="http://schemas.microsoft.com/office/powerpoint/2010/main" val="406713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zövegdoboz 4">
            <a:extLst>
              <a:ext uri="{FF2B5EF4-FFF2-40B4-BE49-F238E27FC236}">
                <a16:creationId xmlns:a16="http://schemas.microsoft.com/office/drawing/2014/main" id="{8A9AD928-9035-483D-AC29-29DF282088E1}"/>
              </a:ext>
            </a:extLst>
          </p:cNvPr>
          <p:cNvSpPr txBox="1"/>
          <p:nvPr/>
        </p:nvSpPr>
        <p:spPr>
          <a:xfrm>
            <a:off x="492369" y="516835"/>
            <a:ext cx="3523465" cy="1834479"/>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3600" b="1" kern="1200" spc="-50" baseline="0" dirty="0" err="1">
                <a:solidFill>
                  <a:srgbClr val="FFFFFF"/>
                </a:solidFill>
                <a:latin typeface="+mj-lt"/>
                <a:ea typeface="+mj-ea"/>
                <a:cs typeface="+mj-cs"/>
              </a:rPr>
              <a:t>Aranymondás</a:t>
            </a:r>
            <a:endParaRPr lang="en-US" sz="3600" b="1" kern="1200" spc="-50" baseline="0" dirty="0">
              <a:solidFill>
                <a:srgbClr val="FFFFFF"/>
              </a:solidFill>
              <a:latin typeface="+mj-lt"/>
              <a:ea typeface="+mj-ea"/>
              <a:cs typeface="+mj-cs"/>
            </a:endParaRPr>
          </a:p>
        </p:txBody>
      </p:sp>
      <p:sp>
        <p:nvSpPr>
          <p:cNvPr id="4" name="Téglalap 3">
            <a:extLst>
              <a:ext uri="{FF2B5EF4-FFF2-40B4-BE49-F238E27FC236}">
                <a16:creationId xmlns:a16="http://schemas.microsoft.com/office/drawing/2014/main" id="{C925E451-7AEE-43D6-B7F6-08E819FA4C27}"/>
              </a:ext>
            </a:extLst>
          </p:cNvPr>
          <p:cNvSpPr/>
          <p:nvPr/>
        </p:nvSpPr>
        <p:spPr>
          <a:xfrm>
            <a:off x="492371" y="2653800"/>
            <a:ext cx="3400360" cy="3335519"/>
          </a:xfrm>
          <a:prstGeom prst="rect">
            <a:avLst/>
          </a:prstGeom>
        </p:spPr>
        <p:txBody>
          <a:bodyPr vert="horz" lIns="0" tIns="45720" rIns="0" bIns="45720" rtlCol="0">
            <a:normAutofit/>
          </a:bodyPr>
          <a:lstStyle/>
          <a:p>
            <a:pPr algn="ctr">
              <a:lnSpc>
                <a:spcPct val="90000"/>
              </a:lnSpc>
              <a:spcAft>
                <a:spcPts val="600"/>
              </a:spcAft>
              <a:buClr>
                <a:schemeClr val="accent1"/>
              </a:buClr>
              <a:buFont typeface="Calibri" panose="020F0502020204030204" pitchFamily="34" charset="0"/>
            </a:pPr>
            <a:r>
              <a:rPr lang="en-US" sz="2800" b="1" dirty="0">
                <a:solidFill>
                  <a:srgbClr val="FFFFFF"/>
                </a:solidFill>
              </a:rPr>
              <a:t>„</a:t>
            </a:r>
            <a:r>
              <a:rPr lang="en-US" sz="2800" b="1" dirty="0" err="1">
                <a:solidFill>
                  <a:srgbClr val="FFFFFF"/>
                </a:solidFill>
              </a:rPr>
              <a:t>Tiszta</a:t>
            </a:r>
            <a:r>
              <a:rPr lang="en-US" sz="2800" b="1" dirty="0">
                <a:solidFill>
                  <a:srgbClr val="FFFFFF"/>
                </a:solidFill>
              </a:rPr>
              <a:t> </a:t>
            </a:r>
            <a:r>
              <a:rPr lang="en-US" sz="2800" b="1" dirty="0" err="1">
                <a:solidFill>
                  <a:srgbClr val="FFFFFF"/>
                </a:solidFill>
              </a:rPr>
              <a:t>szívet</a:t>
            </a:r>
            <a:r>
              <a:rPr lang="en-US" sz="2800" b="1" dirty="0">
                <a:solidFill>
                  <a:srgbClr val="FFFFFF"/>
                </a:solidFill>
              </a:rPr>
              <a:t> </a:t>
            </a:r>
            <a:r>
              <a:rPr lang="en-US" sz="2800" b="1" dirty="0" err="1">
                <a:solidFill>
                  <a:srgbClr val="FFFFFF"/>
                </a:solidFill>
              </a:rPr>
              <a:t>teremts</a:t>
            </a:r>
            <a:r>
              <a:rPr lang="en-US" sz="2800" b="1" dirty="0">
                <a:solidFill>
                  <a:srgbClr val="FFFFFF"/>
                </a:solidFill>
              </a:rPr>
              <a:t> </a:t>
            </a:r>
            <a:r>
              <a:rPr lang="en-US" sz="2800" b="1" dirty="0" err="1">
                <a:solidFill>
                  <a:srgbClr val="FFFFFF"/>
                </a:solidFill>
              </a:rPr>
              <a:t>bennem</a:t>
            </a:r>
            <a:r>
              <a:rPr lang="en-US" sz="2800" b="1" dirty="0">
                <a:solidFill>
                  <a:srgbClr val="FFFFFF"/>
                </a:solidFill>
              </a:rPr>
              <a:t>, </a:t>
            </a:r>
            <a:r>
              <a:rPr lang="en-US" sz="2800" b="1" dirty="0" err="1">
                <a:solidFill>
                  <a:srgbClr val="FFFFFF"/>
                </a:solidFill>
              </a:rPr>
              <a:t>Istenem</a:t>
            </a:r>
            <a:r>
              <a:rPr lang="en-US" sz="2800" b="1" dirty="0">
                <a:solidFill>
                  <a:srgbClr val="FFFFFF"/>
                </a:solidFill>
              </a:rPr>
              <a:t>, </a:t>
            </a:r>
            <a:r>
              <a:rPr lang="en-US" sz="2800" b="1" dirty="0" err="1">
                <a:solidFill>
                  <a:srgbClr val="FFFFFF"/>
                </a:solidFill>
              </a:rPr>
              <a:t>és</a:t>
            </a:r>
            <a:r>
              <a:rPr lang="en-US" sz="2800" b="1" dirty="0">
                <a:solidFill>
                  <a:srgbClr val="FFFFFF"/>
                </a:solidFill>
              </a:rPr>
              <a:t> </a:t>
            </a:r>
            <a:r>
              <a:rPr lang="en-US" sz="2800" b="1" dirty="0" err="1">
                <a:solidFill>
                  <a:srgbClr val="FFFFFF"/>
                </a:solidFill>
              </a:rPr>
              <a:t>az</a:t>
            </a:r>
            <a:r>
              <a:rPr lang="en-US" sz="2800" b="1" dirty="0">
                <a:solidFill>
                  <a:srgbClr val="FFFFFF"/>
                </a:solidFill>
              </a:rPr>
              <a:t> </a:t>
            </a:r>
            <a:r>
              <a:rPr lang="en-US" sz="2800" b="1" dirty="0" err="1">
                <a:solidFill>
                  <a:srgbClr val="FFFFFF"/>
                </a:solidFill>
              </a:rPr>
              <a:t>erős</a:t>
            </a:r>
            <a:r>
              <a:rPr lang="en-US" sz="2800" b="1" dirty="0">
                <a:solidFill>
                  <a:srgbClr val="FFFFFF"/>
                </a:solidFill>
              </a:rPr>
              <a:t> </a:t>
            </a:r>
            <a:r>
              <a:rPr lang="en-US" sz="2800" b="1" dirty="0" err="1">
                <a:solidFill>
                  <a:srgbClr val="FFFFFF"/>
                </a:solidFill>
              </a:rPr>
              <a:t>lelket</a:t>
            </a:r>
            <a:r>
              <a:rPr lang="en-US" sz="2800" b="1" dirty="0">
                <a:solidFill>
                  <a:srgbClr val="FFFFFF"/>
                </a:solidFill>
              </a:rPr>
              <a:t> </a:t>
            </a:r>
            <a:r>
              <a:rPr lang="en-US" sz="2800" b="1" dirty="0" err="1">
                <a:solidFill>
                  <a:srgbClr val="FFFFFF"/>
                </a:solidFill>
              </a:rPr>
              <a:t>újítsd</a:t>
            </a:r>
            <a:r>
              <a:rPr lang="en-US" sz="2800" b="1" dirty="0">
                <a:solidFill>
                  <a:srgbClr val="FFFFFF"/>
                </a:solidFill>
              </a:rPr>
              <a:t> meg </a:t>
            </a:r>
            <a:r>
              <a:rPr lang="en-US" sz="2800" b="1" dirty="0" err="1">
                <a:solidFill>
                  <a:srgbClr val="FFFFFF"/>
                </a:solidFill>
              </a:rPr>
              <a:t>bennem</a:t>
            </a:r>
            <a:r>
              <a:rPr lang="en-US" sz="2800" b="1" dirty="0">
                <a:solidFill>
                  <a:srgbClr val="FFFFFF"/>
                </a:solidFill>
              </a:rPr>
              <a:t>!” </a:t>
            </a:r>
          </a:p>
          <a:p>
            <a:pPr algn="ctr">
              <a:lnSpc>
                <a:spcPct val="90000"/>
              </a:lnSpc>
              <a:spcAft>
                <a:spcPts val="600"/>
              </a:spcAft>
              <a:buClr>
                <a:schemeClr val="accent1"/>
              </a:buClr>
              <a:buFont typeface="Calibri" panose="020F0502020204030204" pitchFamily="34" charset="0"/>
            </a:pPr>
            <a:r>
              <a:rPr lang="en-US" sz="2800" b="1" dirty="0" err="1">
                <a:solidFill>
                  <a:srgbClr val="FFFFFF"/>
                </a:solidFill>
              </a:rPr>
              <a:t>Zsolt</a:t>
            </a:r>
            <a:r>
              <a:rPr lang="en-US" sz="2800" b="1" dirty="0">
                <a:solidFill>
                  <a:srgbClr val="FFFFFF"/>
                </a:solidFill>
              </a:rPr>
              <a:t> 51,12</a:t>
            </a:r>
            <a:endParaRPr lang="en-US" sz="2800" b="1" i="0" dirty="0">
              <a:solidFill>
                <a:srgbClr val="FFFFFF"/>
              </a:solidFill>
              <a:effectLst/>
            </a:endParaRPr>
          </a:p>
        </p:txBody>
      </p:sp>
      <p:pic>
        <p:nvPicPr>
          <p:cNvPr id="3" name="Kép 2">
            <a:extLst>
              <a:ext uri="{FF2B5EF4-FFF2-40B4-BE49-F238E27FC236}">
                <a16:creationId xmlns:a16="http://schemas.microsoft.com/office/drawing/2014/main" id="{DE080950-D691-4F41-A350-B0835FA6ED0F}"/>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a:stretch/>
        </p:blipFill>
        <p:spPr>
          <a:xfrm>
            <a:off x="4075043" y="10"/>
            <a:ext cx="8111272" cy="6857990"/>
          </a:xfrm>
          <a:prstGeom prst="rect">
            <a:avLst/>
          </a:prstGeom>
        </p:spPr>
      </p:pic>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12113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21CC1A42-ACA5-48DE-B819-B1589CF87025}"/>
              </a:ext>
            </a:extLst>
          </p:cNvPr>
          <p:cNvSpPr txBox="1"/>
          <p:nvPr/>
        </p:nvSpPr>
        <p:spPr>
          <a:xfrm>
            <a:off x="4392198" y="2001546"/>
            <a:ext cx="7327001" cy="3785652"/>
          </a:xfrm>
          <a:prstGeom prst="rect">
            <a:avLst/>
          </a:prstGeom>
          <a:noFill/>
        </p:spPr>
        <p:txBody>
          <a:bodyPr wrap="square" numCol="2" rtlCol="0">
            <a:spAutoFit/>
          </a:bodyPr>
          <a:lstStyle/>
          <a:p>
            <a:pPr algn="ctr"/>
            <a:r>
              <a:rPr lang="hu-HU" sz="2000" dirty="0"/>
              <a:t>1. Boldog ember az, ki bűnt nem ismer,</a:t>
            </a:r>
          </a:p>
          <a:p>
            <a:pPr algn="ctr"/>
            <a:r>
              <a:rPr lang="hu-HU" sz="2000" dirty="0"/>
              <a:t>Kinek vétke már elfedeztetett.</a:t>
            </a:r>
          </a:p>
          <a:p>
            <a:pPr algn="ctr"/>
            <a:r>
              <a:rPr lang="hu-HU" sz="2000" dirty="0"/>
              <a:t>Néki az Úr bűnt már nem tulajdonít,</a:t>
            </a:r>
          </a:p>
          <a:p>
            <a:pPr algn="ctr"/>
            <a:r>
              <a:rPr lang="hu-HU" sz="2000" dirty="0"/>
              <a:t>Lelkében csalárdság nincsen.</a:t>
            </a:r>
          </a:p>
          <a:p>
            <a:pPr algn="ctr"/>
            <a:r>
              <a:rPr lang="hu-HU" sz="2000" dirty="0"/>
              <a:t>2. Míg elhallgattam megavultak csontjaim,</a:t>
            </a:r>
          </a:p>
          <a:p>
            <a:pPr algn="ctr"/>
            <a:r>
              <a:rPr lang="hu-HU" sz="2000" dirty="0"/>
              <a:t>Napestig jajgattam, könnyeztem.</a:t>
            </a:r>
          </a:p>
          <a:p>
            <a:pPr algn="ctr"/>
            <a:r>
              <a:rPr lang="hu-HU" sz="2000" dirty="0"/>
              <a:t>Éjjel, nappal éreztem kezeidet,</a:t>
            </a:r>
          </a:p>
          <a:p>
            <a:pPr algn="ctr"/>
            <a:r>
              <a:rPr lang="hu-HU" sz="2000" dirty="0"/>
              <a:t>Szívemre, lelkemre nehezedett.</a:t>
            </a:r>
          </a:p>
          <a:p>
            <a:pPr algn="ctr"/>
            <a:r>
              <a:rPr lang="hu-HU" sz="2000" dirty="0"/>
              <a:t>3. Vétkemet bevallottam,</a:t>
            </a:r>
          </a:p>
          <a:p>
            <a:pPr algn="ctr"/>
            <a:r>
              <a:rPr lang="hu-HU" sz="2000" dirty="0"/>
              <a:t>Bűnöm nem takargattam.</a:t>
            </a:r>
          </a:p>
          <a:p>
            <a:pPr algn="ctr"/>
            <a:r>
              <a:rPr lang="hu-HU" sz="2000" dirty="0"/>
              <a:t>S Te elvetted rólam a bűneim terhét,</a:t>
            </a:r>
          </a:p>
          <a:p>
            <a:pPr algn="ctr"/>
            <a:r>
              <a:rPr lang="hu-HU" sz="2000" dirty="0"/>
              <a:t>Szabad, tiszta szívet adtál nekem.</a:t>
            </a:r>
          </a:p>
          <a:p>
            <a:pPr algn="ctr"/>
            <a:r>
              <a:rPr lang="hu-HU" sz="2000" dirty="0"/>
              <a:t>4. Vétkemet bevallottam,</a:t>
            </a:r>
          </a:p>
          <a:p>
            <a:pPr algn="ctr"/>
            <a:r>
              <a:rPr lang="hu-HU" sz="2000" dirty="0"/>
              <a:t>Bűnöm nem takargattam.</a:t>
            </a:r>
          </a:p>
          <a:p>
            <a:pPr algn="ctr"/>
            <a:r>
              <a:rPr lang="hu-HU" sz="2000" dirty="0"/>
              <a:t>Boldog ember az kinek szíve bűntelen,</a:t>
            </a:r>
          </a:p>
          <a:p>
            <a:pPr algn="ctr"/>
            <a:r>
              <a:rPr lang="hu-HU" sz="2000" dirty="0"/>
              <a:t>Lelkében csalárdság nincsen.</a:t>
            </a:r>
          </a:p>
        </p:txBody>
      </p:sp>
      <p:sp>
        <p:nvSpPr>
          <p:cNvPr id="3" name="Szövegdoboz 2">
            <a:extLst>
              <a:ext uri="{FF2B5EF4-FFF2-40B4-BE49-F238E27FC236}">
                <a16:creationId xmlns:a16="http://schemas.microsoft.com/office/drawing/2014/main" id="{ED39ACB7-CA09-410A-AD94-8BAEBBBEA5B8}"/>
              </a:ext>
            </a:extLst>
          </p:cNvPr>
          <p:cNvSpPr txBox="1"/>
          <p:nvPr/>
        </p:nvSpPr>
        <p:spPr>
          <a:xfrm>
            <a:off x="3212400" y="809192"/>
            <a:ext cx="4689566" cy="707886"/>
          </a:xfrm>
          <a:prstGeom prst="rect">
            <a:avLst/>
          </a:prstGeom>
          <a:noFill/>
        </p:spPr>
        <p:txBody>
          <a:bodyPr wrap="square" rtlCol="0">
            <a:spAutoFit/>
          </a:bodyPr>
          <a:lstStyle/>
          <a:p>
            <a:pPr algn="ctr"/>
            <a:r>
              <a:rPr lang="hu-HU" sz="4000" b="1" dirty="0">
                <a:latin typeface="Arial" panose="020B0604020202020204" pitchFamily="34" charset="0"/>
                <a:cs typeface="Arial" panose="020B0604020202020204" pitchFamily="34" charset="0"/>
              </a:rPr>
              <a:t>Énekeljünk</a:t>
            </a:r>
          </a:p>
        </p:txBody>
      </p:sp>
      <p:sp>
        <p:nvSpPr>
          <p:cNvPr id="2" name="Szövegdoboz 1">
            <a:extLst>
              <a:ext uri="{FF2B5EF4-FFF2-40B4-BE49-F238E27FC236}">
                <a16:creationId xmlns:a16="http://schemas.microsoft.com/office/drawing/2014/main" id="{6BC6F420-E8E9-4297-AF5A-07C977EE7F2B}"/>
              </a:ext>
            </a:extLst>
          </p:cNvPr>
          <p:cNvSpPr txBox="1"/>
          <p:nvPr/>
        </p:nvSpPr>
        <p:spPr>
          <a:xfrm>
            <a:off x="927462" y="5525588"/>
            <a:ext cx="2744205" cy="523220"/>
          </a:xfrm>
          <a:prstGeom prst="rect">
            <a:avLst/>
          </a:prstGeom>
          <a:solidFill>
            <a:srgbClr val="C00000"/>
          </a:solidFill>
        </p:spPr>
        <p:txBody>
          <a:bodyPr wrap="square" rtlCol="0">
            <a:spAutoFit/>
          </a:bodyPr>
          <a:lstStyle/>
          <a:p>
            <a:pPr algn="ctr"/>
            <a:r>
              <a:rPr lang="hu-HU" sz="28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Kattints ide!</a:t>
            </a:r>
            <a:endParaRPr lang="hu-HU" sz="2800" b="1" dirty="0">
              <a:solidFill>
                <a:schemeClr val="bg1"/>
              </a:solidFill>
              <a:latin typeface="Arial" panose="020B0604020202020204" pitchFamily="34" charset="0"/>
              <a:cs typeface="Arial" panose="020B0604020202020204" pitchFamily="34" charset="0"/>
            </a:endParaRPr>
          </a:p>
        </p:txBody>
      </p:sp>
      <p:pic>
        <p:nvPicPr>
          <p:cNvPr id="6" name="Kép 5">
            <a:extLst>
              <a:ext uri="{FF2B5EF4-FFF2-40B4-BE49-F238E27FC236}">
                <a16:creationId xmlns:a16="http://schemas.microsoft.com/office/drawing/2014/main" id="{218F410C-D5C4-48F6-A3BB-DB5D8ECBF6DD}"/>
              </a:ext>
            </a:extLst>
          </p:cNvPr>
          <p:cNvPicPr>
            <a:picLocks noChangeAspect="1"/>
          </p:cNvPicPr>
          <p:nvPr/>
        </p:nvPicPr>
        <p:blipFill>
          <a:blip r:embed="rId3"/>
          <a:stretch>
            <a:fillRect/>
          </a:stretch>
        </p:blipFill>
        <p:spPr>
          <a:xfrm>
            <a:off x="11116234" y="5791520"/>
            <a:ext cx="1075765" cy="1066480"/>
          </a:xfrm>
          <a:prstGeom prst="rect">
            <a:avLst/>
          </a:prstGeom>
        </p:spPr>
      </p:pic>
      <p:pic>
        <p:nvPicPr>
          <p:cNvPr id="8" name="Kép 7">
            <a:extLst>
              <a:ext uri="{FF2B5EF4-FFF2-40B4-BE49-F238E27FC236}">
                <a16:creationId xmlns:a16="http://schemas.microsoft.com/office/drawing/2014/main" id="{5C14FF00-144A-4B25-A5D1-DCE8C95B2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789" y="2570090"/>
            <a:ext cx="3557451" cy="2371634"/>
          </a:xfrm>
          <a:prstGeom prst="rect">
            <a:avLst/>
          </a:prstGeom>
        </p:spPr>
      </p:pic>
    </p:spTree>
    <p:extLst>
      <p:ext uri="{BB962C8B-B14F-4D97-AF65-F5344CB8AC3E}">
        <p14:creationId xmlns:p14="http://schemas.microsoft.com/office/powerpoint/2010/main" val="1012830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680752"/>
            <a:ext cx="1524000" cy="117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13707" y="256060"/>
            <a:ext cx="10564586" cy="5375750"/>
          </a:xfrm>
          <a:prstGeom prst="horizontalScrol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
        <p:nvSpPr>
          <p:cNvPr id="6" name="Ellipszis 5">
            <a:extLst>
              <a:ext uri="{FF2B5EF4-FFF2-40B4-BE49-F238E27FC236}">
                <a16:creationId xmlns:a16="http://schemas.microsoft.com/office/drawing/2014/main" id="{7A7BBFAF-B329-4D1D-9C32-E7D40B8E25D2}"/>
              </a:ext>
            </a:extLst>
          </p:cNvPr>
          <p:cNvSpPr/>
          <p:nvPr/>
        </p:nvSpPr>
        <p:spPr>
          <a:xfrm>
            <a:off x="1382486" y="5130603"/>
            <a:ext cx="3282950" cy="1138773"/>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Szövegdoboz 6">
            <a:extLst>
              <a:ext uri="{FF2B5EF4-FFF2-40B4-BE49-F238E27FC236}">
                <a16:creationId xmlns:a16="http://schemas.microsoft.com/office/drawing/2014/main" id="{4A826487-ED0A-4FAB-BEFE-70A6F8B3186B}"/>
              </a:ext>
            </a:extLst>
          </p:cNvPr>
          <p:cNvSpPr txBox="1"/>
          <p:nvPr/>
        </p:nvSpPr>
        <p:spPr>
          <a:xfrm>
            <a:off x="1430564" y="5148450"/>
            <a:ext cx="328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Kedves Hittanos!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chemeClr val="bg1"/>
                </a:solidFill>
                <a:effectLst/>
                <a:uLnTx/>
                <a:uFillTx/>
                <a:latin typeface="Arial" panose="020B0604020202020204"/>
                <a:ea typeface="+mn-ea"/>
                <a:cs typeface="Times New Roman" panose="02020603050405020304" pitchFamily="18" charset="0"/>
              </a:rPr>
              <a:t>Várunk a következő digitális hittanórára!</a:t>
            </a:r>
          </a:p>
        </p:txBody>
      </p:sp>
      <p:sp>
        <p:nvSpPr>
          <p:cNvPr id="8" name="Téglalap 7">
            <a:extLst>
              <a:ext uri="{FF2B5EF4-FFF2-40B4-BE49-F238E27FC236}">
                <a16:creationId xmlns:a16="http://schemas.microsoft.com/office/drawing/2014/main" id="{4349F468-F9A7-4B57-9F9B-63E026247A7E}"/>
              </a:ext>
            </a:extLst>
          </p:cNvPr>
          <p:cNvSpPr/>
          <p:nvPr/>
        </p:nvSpPr>
        <p:spPr>
          <a:xfrm>
            <a:off x="4665436" y="5130603"/>
            <a:ext cx="6096000" cy="923330"/>
          </a:xfrm>
          <a:prstGeom prst="rect">
            <a:avLst/>
          </a:prstGeom>
          <a:ln w="50800">
            <a:noFill/>
          </a:ln>
        </p:spPr>
        <p:txBody>
          <a:bodyPr>
            <a:spAutoFit/>
          </a:bodyPr>
          <a:lstStyle/>
          <a:p>
            <a:pPr lvl="0" algn="ctr">
              <a:defRPr/>
            </a:pPr>
            <a:r>
              <a:rPr lang="hu-HU" dirty="0">
                <a:latin typeface="+mj-lt"/>
                <a:cs typeface="Times New Roman" panose="02020603050405020304" pitchFamily="18" charset="0"/>
              </a:rPr>
              <a:t>Források: pixabay.com; abibliamindenkie.hu; reftanar.hu, learningapps.hu, Gundel Takács Gábor imádsága: </a:t>
            </a:r>
            <a:r>
              <a:rPr lang="hu-HU" dirty="0">
                <a:latin typeface="+mj-lt"/>
                <a:cs typeface="Times New Roman" panose="02020603050405020304" pitchFamily="18" charset="0"/>
                <a:hlinkClick r:id="rId3"/>
              </a:rPr>
              <a:t>https://www.youtube.com/watch?v=OMsQUYtb2gI</a:t>
            </a:r>
            <a:r>
              <a:rPr lang="hu-HU" dirty="0">
                <a:latin typeface="+mj-lt"/>
                <a:cs typeface="Times New Roman" panose="02020603050405020304" pitchFamily="18" charset="0"/>
              </a:rPr>
              <a:t>, </a:t>
            </a:r>
            <a:endParaRPr kumimoji="0" lang="hu-HU" b="0" i="0" u="none" strike="noStrike" kern="1200" cap="none" spc="0" normalizeH="0" baseline="0" noProof="0" dirty="0">
              <a:ln>
                <a:noFill/>
              </a:ln>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8075852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799455" y="178467"/>
            <a:ext cx="4804230" cy="4832092"/>
          </a:xfrm>
          <a:prstGeom prst="rect">
            <a:avLst/>
          </a:prstGeom>
          <a:solidFill>
            <a:schemeClr val="tx2">
              <a:lumMod val="75000"/>
            </a:schemeClr>
          </a:solidFill>
          <a:ln w="47625">
            <a:noFill/>
          </a:ln>
        </p:spPr>
        <p:txBody>
          <a:bodyPr wrap="square" rtlCol="0">
            <a:spAutoFit/>
          </a:bodyPr>
          <a:lstStyle/>
          <a:p>
            <a:pPr algn="ctr"/>
            <a:r>
              <a:rPr lang="hu-HU" sz="2800" dirty="0">
                <a:solidFill>
                  <a:schemeClr val="bg1"/>
                </a:solidFill>
                <a:latin typeface="Arial" panose="020B0604020202020204" pitchFamily="34" charset="0"/>
                <a:cs typeface="Arial" panose="020B0604020202020204" pitchFamily="34" charset="0"/>
              </a:rPr>
              <a:t>Kedves Hittanos Barátom!</a:t>
            </a:r>
          </a:p>
          <a:p>
            <a:pPr algn="ctr"/>
            <a:endParaRPr lang="hu-HU" sz="2800" dirty="0">
              <a:solidFill>
                <a:schemeClr val="bg1"/>
              </a:solidFill>
              <a:latin typeface="Arial" panose="020B0604020202020204" pitchFamily="34" charset="0"/>
              <a:cs typeface="Arial" panose="020B0604020202020204" pitchFamily="34" charset="0"/>
            </a:endParaRPr>
          </a:p>
          <a:p>
            <a:pPr algn="ctr"/>
            <a:r>
              <a:rPr lang="hu-HU" sz="2800" dirty="0">
                <a:solidFill>
                  <a:schemeClr val="bg1"/>
                </a:solidFill>
                <a:latin typeface="Arial" panose="020B0604020202020204" pitchFamily="34" charset="0"/>
                <a:cs typeface="Arial" panose="020B0604020202020204" pitchFamily="34" charset="0"/>
              </a:rPr>
              <a:t>A digitális hittanórán szükséged lesz a következőkre:</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Internet kapcsolat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Laptop, okostelefon vagy tablet</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Hangszóró vagy fülhallgató</a:t>
            </a:r>
          </a:p>
          <a:p>
            <a:pPr marL="285750" indent="-285750" algn="ctr">
              <a:buFont typeface="Arial" panose="020B0604020202020204" pitchFamily="34" charset="0"/>
              <a:buChar char="•"/>
            </a:pPr>
            <a:r>
              <a:rPr lang="hu-HU" sz="2800" dirty="0">
                <a:solidFill>
                  <a:schemeClr val="bg1"/>
                </a:solidFill>
                <a:latin typeface="Arial" panose="020B0604020202020204" pitchFamily="34" charset="0"/>
                <a:cs typeface="Arial" panose="020B0604020202020204" pitchFamily="34" charset="0"/>
              </a:rPr>
              <a:t>Lelkes és nyitott hozzáállásod. </a:t>
            </a:r>
            <a:r>
              <a:rPr lang="hu-HU" sz="280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hu-HU" sz="2800" dirty="0">
              <a:solidFill>
                <a:schemeClr val="bg1"/>
              </a:solidFill>
              <a:latin typeface="Arial" panose="020B0604020202020204" pitchFamily="34" charset="0"/>
              <a:cs typeface="Arial" panose="020B0604020202020204" pitchFamily="34" charset="0"/>
            </a:endParaRPr>
          </a:p>
        </p:txBody>
      </p:sp>
      <p:sp>
        <p:nvSpPr>
          <p:cNvPr id="7" name="Ellipszis 6"/>
          <p:cNvSpPr/>
          <p:nvPr/>
        </p:nvSpPr>
        <p:spPr>
          <a:xfrm>
            <a:off x="6588317" y="1964813"/>
            <a:ext cx="5302293" cy="41264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a:solidFill>
                  <a:schemeClr val="bg1"/>
                </a:solidFill>
                <a:latin typeface="Arial" panose="020B0604020202020204" pitchFamily="34" charset="0"/>
                <a:cs typeface="Arial" panose="020B0604020202020204" pitchFamily="34" charset="0"/>
              </a:rPr>
              <a:t>Kérlek, hogy olvasd el a diákon szereplő információkat és kövesd az utasításokat!</a:t>
            </a:r>
          </a:p>
          <a:p>
            <a:pPr algn="ctr"/>
            <a:endParaRPr lang="hu-HU" sz="2600" dirty="0">
              <a:solidFill>
                <a:schemeClr val="bg1"/>
              </a:solidFill>
              <a:latin typeface="Arial" panose="020B0604020202020204" pitchFamily="34" charset="0"/>
              <a:cs typeface="Arial" panose="020B0604020202020204" pitchFamily="34" charset="0"/>
            </a:endParaRPr>
          </a:p>
          <a:p>
            <a:pPr algn="ctr"/>
            <a:r>
              <a:rPr lang="hu-HU" sz="2600" dirty="0">
                <a:solidFill>
                  <a:schemeClr val="bg1"/>
                </a:solidFill>
                <a:latin typeface="Arial" panose="020B0604020202020204" pitchFamily="34" charset="0"/>
                <a:cs typeface="Arial" panose="020B0604020202020204" pitchFamily="34" charset="0"/>
              </a:rPr>
              <a:t>Állítsd be a diavetítést és indítsd el a PPT-t! </a:t>
            </a:r>
          </a:p>
        </p:txBody>
      </p:sp>
    </p:spTree>
    <p:extLst>
      <p:ext uri="{BB962C8B-B14F-4D97-AF65-F5344CB8AC3E}">
        <p14:creationId xmlns:p14="http://schemas.microsoft.com/office/powerpoint/2010/main" val="4019078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Kép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3979" y="5219554"/>
            <a:ext cx="1768021" cy="163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zövegdoboz 4"/>
          <p:cNvSpPr txBox="1">
            <a:spLocks noChangeArrowheads="1"/>
          </p:cNvSpPr>
          <p:nvPr/>
        </p:nvSpPr>
        <p:spPr bwMode="auto">
          <a:xfrm>
            <a:off x="1627414" y="-315387"/>
            <a:ext cx="360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hu-HU" altLang="hu-HU" sz="3600" b="1" dirty="0">
              <a:solidFill>
                <a:srgbClr val="000000"/>
              </a:solidFill>
              <a:cs typeface="Arial" panose="020B0604020202020204" pitchFamily="34" charset="0"/>
            </a:endParaRPr>
          </a:p>
          <a:p>
            <a:pPr algn="ctr" eaLnBrk="1" hangingPunct="1"/>
            <a:r>
              <a:rPr lang="hu-HU" altLang="hu-HU" sz="3200" b="1" dirty="0">
                <a:solidFill>
                  <a:srgbClr val="000000"/>
                </a:solidFill>
                <a:cs typeface="Arial" panose="020B0604020202020204" pitchFamily="34" charset="0"/>
              </a:rPr>
              <a:t>Imádkozzunk!</a:t>
            </a:r>
          </a:p>
        </p:txBody>
      </p:sp>
      <p:sp>
        <p:nvSpPr>
          <p:cNvPr id="5" name="Tekercs vízszintesen 4"/>
          <p:cNvSpPr/>
          <p:nvPr/>
        </p:nvSpPr>
        <p:spPr>
          <a:xfrm>
            <a:off x="827314" y="79828"/>
            <a:ext cx="10031187" cy="6489410"/>
          </a:xfrm>
          <a:prstGeom prst="horizontalScroll">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 Atyánk, aki a mennyekben vagy.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Szenteltessék meg a te neved, jöjjön el a te országod,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legyen meg a te akaratod, amint a mennyben úgy a földön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Mindennapi kenyerünket add meg nekünk 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bocsásd meg vétkeinket, minképpen mi is megbocsátunk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az ellenünk vétkezőknek.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És ne vigy minket kísértésbe, de szabadíts meg a gonosztól,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Mert tied az ország, a hatalom, és a dicsőség</a:t>
            </a:r>
            <a:r>
              <a:rPr lang="hu-HU" sz="2400" b="1" dirty="0">
                <a:solidFill>
                  <a:schemeClr val="bg1"/>
                </a:solidFill>
                <a:latin typeface="Arial" panose="020B0604020202020204"/>
              </a:rPr>
              <a:t> </a:t>
            </a: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mindörökké.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chemeClr val="bg1"/>
                </a:solidFill>
                <a:effectLst/>
                <a:uLnTx/>
                <a:uFillTx/>
                <a:latin typeface="Arial" panose="020B0604020202020204"/>
                <a:ea typeface="+mn-ea"/>
                <a:cs typeface="+mn-cs"/>
              </a:rPr>
              <a:t>						Ámen. </a:t>
            </a:r>
          </a:p>
        </p:txBody>
      </p:sp>
    </p:spTree>
    <p:extLst>
      <p:ext uri="{BB962C8B-B14F-4D97-AF65-F5344CB8AC3E}">
        <p14:creationId xmlns:p14="http://schemas.microsoft.com/office/powerpoint/2010/main" val="4250882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lstStyle/>
          <a:p>
            <a:pPr algn="ctr"/>
            <a:r>
              <a:rPr lang="hu-HU" dirty="0">
                <a:solidFill>
                  <a:schemeClr val="tx1"/>
                </a:solidFill>
              </a:rPr>
              <a:t>Bevezetés</a:t>
            </a:r>
          </a:p>
        </p:txBody>
      </p:sp>
      <p:sp>
        <p:nvSpPr>
          <p:cNvPr id="3" name="Tartalom helye 2">
            <a:extLst>
              <a:ext uri="{FF2B5EF4-FFF2-40B4-BE49-F238E27FC236}">
                <a16:creationId xmlns:a16="http://schemas.microsoft.com/office/drawing/2014/main" id="{46F70589-B927-46F3-9DA7-D81FA3CA6432}"/>
              </a:ext>
            </a:extLst>
          </p:cNvPr>
          <p:cNvSpPr>
            <a:spLocks noGrp="1"/>
          </p:cNvSpPr>
          <p:nvPr>
            <p:ph idx="1"/>
          </p:nvPr>
        </p:nvSpPr>
        <p:spPr>
          <a:xfrm>
            <a:off x="1097280" y="1845734"/>
            <a:ext cx="5199017" cy="4023360"/>
          </a:xfrm>
        </p:spPr>
        <p:txBody>
          <a:bodyPr/>
          <a:lstStyle/>
          <a:p>
            <a:pPr algn="ctr"/>
            <a:r>
              <a:rPr lang="hu-HU" dirty="0">
                <a:solidFill>
                  <a:schemeClr val="tx1"/>
                </a:solidFill>
              </a:rPr>
              <a:t>Életünk során különösen fontos Isten és önmagunk megismerése. </a:t>
            </a:r>
          </a:p>
          <a:p>
            <a:pPr algn="ctr"/>
            <a:r>
              <a:rPr lang="hu-HU" dirty="0">
                <a:solidFill>
                  <a:schemeClr val="tx1"/>
                </a:solidFill>
              </a:rPr>
              <a:t>Istent megismerhetjük a teremtett világból és a Bibliából, de segítségünkre lehet saját belső hangunk, a lelkiismeret is. A lelkiismeret nem Isten hangja. Azonban segít Isten és önmagunk megismerésében. Isten akaratának a megértésében és a saját akaratunk megfejtésében. A lelkiismeret egyfajta tükör és iránytű is az életünkben.</a:t>
            </a:r>
          </a:p>
        </p:txBody>
      </p:sp>
      <p:pic>
        <p:nvPicPr>
          <p:cNvPr id="5" name="Kép 4" descr="A képen karóra látható&#10;&#10;Automatikusan generált leírás">
            <a:extLst>
              <a:ext uri="{FF2B5EF4-FFF2-40B4-BE49-F238E27FC236}">
                <a16:creationId xmlns:a16="http://schemas.microsoft.com/office/drawing/2014/main" id="{7DC334B5-1E14-44A3-BCE6-BC0981BAC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325" y="2208957"/>
            <a:ext cx="4802777" cy="2911684"/>
          </a:xfrm>
          <a:prstGeom prst="rect">
            <a:avLst/>
          </a:prstGeom>
        </p:spPr>
      </p:pic>
      <p:pic>
        <p:nvPicPr>
          <p:cNvPr id="6" name="Kép 5">
            <a:extLst>
              <a:ext uri="{FF2B5EF4-FFF2-40B4-BE49-F238E27FC236}">
                <a16:creationId xmlns:a16="http://schemas.microsoft.com/office/drawing/2014/main" id="{E66011A4-9C49-4740-9930-CB3DF1F634D3}"/>
              </a:ext>
            </a:extLst>
          </p:cNvPr>
          <p:cNvPicPr>
            <a:picLocks noChangeAspect="1"/>
          </p:cNvPicPr>
          <p:nvPr/>
        </p:nvPicPr>
        <p:blipFill>
          <a:blip r:embed="rId3"/>
          <a:stretch>
            <a:fillRect/>
          </a:stretch>
        </p:blipFill>
        <p:spPr>
          <a:xfrm>
            <a:off x="10802919" y="5490000"/>
            <a:ext cx="1389081" cy="1368000"/>
          </a:xfrm>
          <a:prstGeom prst="rect">
            <a:avLst/>
          </a:prstGeom>
        </p:spPr>
      </p:pic>
      <p:sp>
        <p:nvSpPr>
          <p:cNvPr id="7" name="Téglalap 6">
            <a:extLst>
              <a:ext uri="{FF2B5EF4-FFF2-40B4-BE49-F238E27FC236}">
                <a16:creationId xmlns:a16="http://schemas.microsoft.com/office/drawing/2014/main" id="{431339AA-CB13-4420-BF85-19FC093AB6F2}"/>
              </a:ext>
            </a:extLst>
          </p:cNvPr>
          <p:cNvSpPr/>
          <p:nvPr/>
        </p:nvSpPr>
        <p:spPr>
          <a:xfrm>
            <a:off x="1023260" y="5120641"/>
            <a:ext cx="5347062" cy="1015663"/>
          </a:xfrm>
          <a:prstGeom prst="rect">
            <a:avLst/>
          </a:prstGeom>
          <a:solidFill>
            <a:schemeClr val="accent2">
              <a:lumMod val="75000"/>
            </a:schemeClr>
          </a:solidFill>
        </p:spPr>
        <p:txBody>
          <a:bodyPr wrap="square">
            <a:spAutoFit/>
          </a:bodyPr>
          <a:lstStyle/>
          <a:p>
            <a:pPr algn="ctr"/>
            <a:r>
              <a:rPr lang="hu-HU" sz="2000" dirty="0"/>
              <a:t>A mai órán arra a kérdésre keressük a választ, hogy mi a lelkiismeret, és mit tehetünk, amikor megszólal.</a:t>
            </a:r>
          </a:p>
        </p:txBody>
      </p:sp>
    </p:spTree>
    <p:extLst>
      <p:ext uri="{BB962C8B-B14F-4D97-AF65-F5344CB8AC3E}">
        <p14:creationId xmlns:p14="http://schemas.microsoft.com/office/powerpoint/2010/main" val="1381456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CA6B9F-1EFB-4505-917B-E946D6EC3E2C}"/>
              </a:ext>
            </a:extLst>
          </p:cNvPr>
          <p:cNvSpPr>
            <a:spLocks noGrp="1"/>
          </p:cNvSpPr>
          <p:nvPr>
            <p:ph type="title"/>
          </p:nvPr>
        </p:nvSpPr>
        <p:spPr/>
        <p:txBody>
          <a:bodyPr>
            <a:normAutofit/>
          </a:bodyPr>
          <a:lstStyle/>
          <a:p>
            <a:pPr algn="ctr"/>
            <a:r>
              <a:rPr lang="hu-HU" sz="4400" b="1" dirty="0">
                <a:solidFill>
                  <a:schemeClr val="tx1"/>
                </a:solidFill>
              </a:rPr>
              <a:t>Mikor szólal meg a lelkiismeret ebben a történetben?</a:t>
            </a:r>
          </a:p>
        </p:txBody>
      </p:sp>
      <p:sp>
        <p:nvSpPr>
          <p:cNvPr id="3" name="Tartalom helye 2">
            <a:extLst>
              <a:ext uri="{FF2B5EF4-FFF2-40B4-BE49-F238E27FC236}">
                <a16:creationId xmlns:a16="http://schemas.microsoft.com/office/drawing/2014/main" id="{46F70589-B927-46F3-9DA7-D81FA3CA6432}"/>
              </a:ext>
            </a:extLst>
          </p:cNvPr>
          <p:cNvSpPr>
            <a:spLocks noGrp="1"/>
          </p:cNvSpPr>
          <p:nvPr>
            <p:ph idx="1"/>
          </p:nvPr>
        </p:nvSpPr>
        <p:spPr>
          <a:xfrm>
            <a:off x="6096000" y="1946366"/>
            <a:ext cx="5516881" cy="4206240"/>
          </a:xfrm>
        </p:spPr>
        <p:txBody>
          <a:bodyPr>
            <a:noAutofit/>
          </a:bodyPr>
          <a:lstStyle/>
          <a:p>
            <a:pPr algn="ctr"/>
            <a:r>
              <a:rPr lang="hu-HU" dirty="0">
                <a:solidFill>
                  <a:schemeClr val="tx1"/>
                </a:solidFill>
              </a:rPr>
              <a:t>„Az asszony úgy látta, hogy jó volna enni arról a fáról, hogy csábítja a szemet, és kívánatos is az a fa, mert okossá tesz: szakított hát a gyümölcséből, és evett. Adott a vele levő férjének is, és ő is evett. (…) Amikor aztán meghallották az Úristen hangját, amint szellős alkonyatkor sétált a kertben, az ember és a felesége elrejtőzött az Úristen elől a kert fái között. De az Úristen kiáltott az embernek, és ezt kérdezte: Hol vagy? Az ember így felelt: Meghallottam hangodat a kertben, és megijedtem, mert meztelen vagyok, és ezért elrejtőztem.” </a:t>
            </a:r>
          </a:p>
          <a:p>
            <a:pPr algn="ctr"/>
            <a:r>
              <a:rPr lang="hu-HU" dirty="0">
                <a:solidFill>
                  <a:schemeClr val="tx1"/>
                </a:solidFill>
              </a:rPr>
              <a:t>1Mózes 3,6</a:t>
            </a:r>
            <a:r>
              <a:rPr lang="hu-HU" dirty="0"/>
              <a:t>–</a:t>
            </a:r>
            <a:r>
              <a:rPr lang="hu-HU" dirty="0">
                <a:solidFill>
                  <a:schemeClr val="tx1"/>
                </a:solidFill>
              </a:rPr>
              <a:t>10</a:t>
            </a:r>
          </a:p>
          <a:p>
            <a:pPr algn="ctr"/>
            <a:endParaRPr lang="hu-HU" dirty="0">
              <a:solidFill>
                <a:schemeClr val="tx1"/>
              </a:solidFill>
            </a:endParaRPr>
          </a:p>
        </p:txBody>
      </p:sp>
      <p:pic>
        <p:nvPicPr>
          <p:cNvPr id="7" name="Kép 6" descr="A képen szöveg látható&#10;&#10;Automatikusan generált leírás">
            <a:extLst>
              <a:ext uri="{FF2B5EF4-FFF2-40B4-BE49-F238E27FC236}">
                <a16:creationId xmlns:a16="http://schemas.microsoft.com/office/drawing/2014/main" id="{C1D24CBB-014C-4EA2-B4D4-078BB9A33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 y="2106992"/>
            <a:ext cx="5516881" cy="3232892"/>
          </a:xfrm>
          <a:prstGeom prst="rect">
            <a:avLst/>
          </a:prstGeom>
        </p:spPr>
      </p:pic>
      <p:pic>
        <p:nvPicPr>
          <p:cNvPr id="5" name="Kép 4">
            <a:extLst>
              <a:ext uri="{FF2B5EF4-FFF2-40B4-BE49-F238E27FC236}">
                <a16:creationId xmlns:a16="http://schemas.microsoft.com/office/drawing/2014/main" id="{E68C38A3-0DF8-4249-9778-672D2BE3EC01}"/>
              </a:ext>
            </a:extLst>
          </p:cNvPr>
          <p:cNvPicPr>
            <a:picLocks noChangeAspect="1"/>
          </p:cNvPicPr>
          <p:nvPr/>
        </p:nvPicPr>
        <p:blipFill rotWithShape="1">
          <a:blip r:embed="rId3"/>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782160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D9D27DEB-7874-4163-8A61-D332ED09A0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928"/>
          <a:stretch/>
        </p:blipFill>
        <p:spPr>
          <a:xfrm>
            <a:off x="566087" y="2031267"/>
            <a:ext cx="5771737" cy="3224979"/>
          </a:xfrm>
        </p:spPr>
      </p:pic>
      <p:sp>
        <p:nvSpPr>
          <p:cNvPr id="6" name="Téglalap 5">
            <a:extLst>
              <a:ext uri="{FF2B5EF4-FFF2-40B4-BE49-F238E27FC236}">
                <a16:creationId xmlns:a16="http://schemas.microsoft.com/office/drawing/2014/main" id="{795BF62D-4FE9-4753-8314-20D5EBF7E435}"/>
              </a:ext>
            </a:extLst>
          </p:cNvPr>
          <p:cNvSpPr/>
          <p:nvPr/>
        </p:nvSpPr>
        <p:spPr>
          <a:xfrm>
            <a:off x="6337824" y="2232986"/>
            <a:ext cx="5288089" cy="3170099"/>
          </a:xfrm>
          <a:prstGeom prst="rect">
            <a:avLst/>
          </a:prstGeom>
        </p:spPr>
        <p:txBody>
          <a:bodyPr wrap="square">
            <a:spAutoFit/>
          </a:bodyPr>
          <a:lstStyle/>
          <a:p>
            <a:pPr algn="ctr"/>
            <a:r>
              <a:rPr lang="hu-HU" sz="2000" b="0" i="0" dirty="0">
                <a:effectLst/>
                <a:latin typeface="+mj-lt"/>
              </a:rPr>
              <a:t>„Amikor pedig Júdás, aki elárulta őt, látta, hogy elítélték, megbánta tettét, visszavitte a harminc ezüstöt a főpapoknak és a véneknek, és ezt mondta: Vétkeztem, mert ártatlan vért árultam el. De azok ezt mondták: Mi közünk hozzá? A te dolgod. Ekkor ő behajította az ezüstöket a templomba, és eltávozott, majd elment, és felakasztotta magát.”</a:t>
            </a:r>
          </a:p>
          <a:p>
            <a:pPr algn="ctr"/>
            <a:r>
              <a:rPr lang="hu-HU" sz="2000" b="0" i="0" dirty="0">
                <a:effectLst/>
                <a:latin typeface="+mj-lt"/>
              </a:rPr>
              <a:t>Máté 27,3</a:t>
            </a:r>
            <a:r>
              <a:rPr lang="hu-HU" sz="2000" dirty="0"/>
              <a:t>–</a:t>
            </a:r>
            <a:r>
              <a:rPr lang="hu-HU" sz="2000" b="0" i="0" dirty="0">
                <a:effectLst/>
                <a:latin typeface="+mj-lt"/>
              </a:rPr>
              <a:t>5</a:t>
            </a:r>
          </a:p>
        </p:txBody>
      </p:sp>
      <p:sp>
        <p:nvSpPr>
          <p:cNvPr id="7" name="Cím 1">
            <a:extLst>
              <a:ext uri="{FF2B5EF4-FFF2-40B4-BE49-F238E27FC236}">
                <a16:creationId xmlns:a16="http://schemas.microsoft.com/office/drawing/2014/main" id="{16445621-1353-4A1D-8668-A2CA2BDE8ED9}"/>
              </a:ext>
            </a:extLst>
          </p:cNvPr>
          <p:cNvSpPr txBox="1">
            <a:spLocks/>
          </p:cNvSpPr>
          <p:nvPr/>
        </p:nvSpPr>
        <p:spPr>
          <a:xfrm>
            <a:off x="1171303" y="295311"/>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hu-HU" sz="4400" b="1" dirty="0">
                <a:solidFill>
                  <a:schemeClr val="tx1"/>
                </a:solidFill>
              </a:rPr>
              <a:t>Mikor szólal meg a lelkiismeret ebben a történetben?</a:t>
            </a:r>
          </a:p>
        </p:txBody>
      </p:sp>
      <p:pic>
        <p:nvPicPr>
          <p:cNvPr id="8" name="Kép 7">
            <a:extLst>
              <a:ext uri="{FF2B5EF4-FFF2-40B4-BE49-F238E27FC236}">
                <a16:creationId xmlns:a16="http://schemas.microsoft.com/office/drawing/2014/main" id="{2E69F55C-7E82-4A70-A5DA-E095AE8EFBF6}"/>
              </a:ext>
            </a:extLst>
          </p:cNvPr>
          <p:cNvPicPr>
            <a:picLocks noChangeAspect="1"/>
          </p:cNvPicPr>
          <p:nvPr/>
        </p:nvPicPr>
        <p:blipFill rotWithShape="1">
          <a:blip r:embed="rId3"/>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29860713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71FDEFC6-BACC-4898-91D2-53D3B7C150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611" y="1911577"/>
            <a:ext cx="5169389" cy="4022725"/>
          </a:xfrm>
        </p:spPr>
      </p:pic>
      <p:sp>
        <p:nvSpPr>
          <p:cNvPr id="6" name="Téglalap 5">
            <a:extLst>
              <a:ext uri="{FF2B5EF4-FFF2-40B4-BE49-F238E27FC236}">
                <a16:creationId xmlns:a16="http://schemas.microsoft.com/office/drawing/2014/main" id="{AD78E361-4BAE-46E1-84A9-7C107F09C7A5}"/>
              </a:ext>
            </a:extLst>
          </p:cNvPr>
          <p:cNvSpPr/>
          <p:nvPr/>
        </p:nvSpPr>
        <p:spPr>
          <a:xfrm>
            <a:off x="6293941" y="1803573"/>
            <a:ext cx="5447211" cy="4370427"/>
          </a:xfrm>
          <a:prstGeom prst="rect">
            <a:avLst/>
          </a:prstGeom>
        </p:spPr>
        <p:txBody>
          <a:bodyPr wrap="square">
            <a:spAutoFit/>
          </a:bodyPr>
          <a:lstStyle/>
          <a:p>
            <a:pPr algn="ctr"/>
            <a:r>
              <a:rPr lang="hu-HU" sz="2000" b="0" i="0" dirty="0">
                <a:effectLst/>
                <a:latin typeface="+mj-lt"/>
              </a:rPr>
              <a:t>„Ekkor elment, és elszegődött annak a vidéknek egyik polgárához, aki kiküldte őt a földjeire disznókat legeltetni. Ő pedig szívesen jóllakott volna akár azzal az eleséggel is, amit a disznók ettek, de senki sem adott neki. Ekkor magába szállt, és ezt mondta: Az én apámnak hány bérese bővelkedik kenyérben, én pedig itt éhen halok! Útra kelek, elmegyek apámhoz, és azt mondom neki: Atyám, vétkeztem az ég ellen és </a:t>
            </a:r>
            <a:r>
              <a:rPr lang="hu-HU" sz="2000" b="0" i="0" dirty="0" err="1">
                <a:effectLst/>
                <a:latin typeface="+mj-lt"/>
              </a:rPr>
              <a:t>teellened</a:t>
            </a:r>
            <a:r>
              <a:rPr lang="hu-HU" sz="2000" b="0" i="0" dirty="0">
                <a:effectLst/>
                <a:latin typeface="+mj-lt"/>
              </a:rPr>
              <a:t>. Nem vagyok többé méltó arra, hogy fiadnak nevezzenek, tégy engem olyanná, mint béreseid közül egy.” </a:t>
            </a:r>
          </a:p>
          <a:p>
            <a:pPr algn="ctr"/>
            <a:r>
              <a:rPr lang="hu-HU" sz="2000" b="0" i="0" dirty="0">
                <a:effectLst/>
                <a:latin typeface="+mj-lt"/>
              </a:rPr>
              <a:t>Lukács 15,15</a:t>
            </a:r>
            <a:r>
              <a:rPr lang="hu-HU" sz="2000" dirty="0">
                <a:latin typeface="+mj-lt"/>
              </a:rPr>
              <a:t>–</a:t>
            </a:r>
            <a:r>
              <a:rPr lang="hu-HU" sz="2000" b="0" i="0" dirty="0">
                <a:effectLst/>
                <a:latin typeface="+mj-lt"/>
              </a:rPr>
              <a:t>19</a:t>
            </a:r>
          </a:p>
        </p:txBody>
      </p:sp>
      <p:sp>
        <p:nvSpPr>
          <p:cNvPr id="7" name="Cím 1">
            <a:extLst>
              <a:ext uri="{FF2B5EF4-FFF2-40B4-BE49-F238E27FC236}">
                <a16:creationId xmlns:a16="http://schemas.microsoft.com/office/drawing/2014/main" id="{12015F9E-9D66-4749-B6A0-826B34B3AEED}"/>
              </a:ext>
            </a:extLst>
          </p:cNvPr>
          <p:cNvSpPr>
            <a:spLocks noGrp="1"/>
          </p:cNvSpPr>
          <p:nvPr>
            <p:ph type="title"/>
          </p:nvPr>
        </p:nvSpPr>
        <p:spPr>
          <a:xfrm>
            <a:off x="1097280" y="286603"/>
            <a:ext cx="10058400" cy="1450757"/>
          </a:xfrm>
        </p:spPr>
        <p:txBody>
          <a:bodyPr>
            <a:normAutofit/>
          </a:bodyPr>
          <a:lstStyle/>
          <a:p>
            <a:pPr algn="ctr"/>
            <a:r>
              <a:rPr lang="hu-HU" sz="4400" b="1" dirty="0">
                <a:solidFill>
                  <a:schemeClr val="tx1"/>
                </a:solidFill>
              </a:rPr>
              <a:t>Mikor szólal meg a lelkiismeret ebben a történetben?</a:t>
            </a:r>
          </a:p>
        </p:txBody>
      </p:sp>
      <p:pic>
        <p:nvPicPr>
          <p:cNvPr id="8" name="Kép 7">
            <a:extLst>
              <a:ext uri="{FF2B5EF4-FFF2-40B4-BE49-F238E27FC236}">
                <a16:creationId xmlns:a16="http://schemas.microsoft.com/office/drawing/2014/main" id="{1EF79195-9C79-4631-AC39-1B17CCCF9164}"/>
              </a:ext>
            </a:extLst>
          </p:cNvPr>
          <p:cNvPicPr>
            <a:picLocks noChangeAspect="1"/>
          </p:cNvPicPr>
          <p:nvPr/>
        </p:nvPicPr>
        <p:blipFill rotWithShape="1">
          <a:blip r:embed="rId3"/>
          <a:srcRect l="1077" t="887" r="2783" b="-887"/>
          <a:stretch/>
        </p:blipFill>
        <p:spPr>
          <a:xfrm>
            <a:off x="10824000" y="5490000"/>
            <a:ext cx="1368000" cy="1368000"/>
          </a:xfrm>
          <a:prstGeom prst="rect">
            <a:avLst/>
          </a:prstGeom>
        </p:spPr>
      </p:pic>
    </p:spTree>
    <p:extLst>
      <p:ext uri="{BB962C8B-B14F-4D97-AF65-F5344CB8AC3E}">
        <p14:creationId xmlns:p14="http://schemas.microsoft.com/office/powerpoint/2010/main" val="5223401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D96A82-81D1-4BA3-BB66-306AF0BEC902}"/>
              </a:ext>
            </a:extLst>
          </p:cNvPr>
          <p:cNvSpPr>
            <a:spLocks noGrp="1"/>
          </p:cNvSpPr>
          <p:nvPr>
            <p:ph type="title"/>
          </p:nvPr>
        </p:nvSpPr>
        <p:spPr/>
        <p:txBody>
          <a:bodyPr/>
          <a:lstStyle/>
          <a:p>
            <a:pPr algn="ctr"/>
            <a:r>
              <a:rPr lang="hu-HU" dirty="0">
                <a:solidFill>
                  <a:schemeClr val="tx1"/>
                </a:solidFill>
              </a:rPr>
              <a:t>Vajon mit gondol az utca embere a lelkiismeretről? </a:t>
            </a:r>
          </a:p>
        </p:txBody>
      </p:sp>
      <p:sp>
        <p:nvSpPr>
          <p:cNvPr id="3" name="Tartalom helye 2">
            <a:extLst>
              <a:ext uri="{FF2B5EF4-FFF2-40B4-BE49-F238E27FC236}">
                <a16:creationId xmlns:a16="http://schemas.microsoft.com/office/drawing/2014/main" id="{082D2BE5-C34A-4AEF-A718-759BF1292964}"/>
              </a:ext>
            </a:extLst>
          </p:cNvPr>
          <p:cNvSpPr>
            <a:spLocks noGrp="1"/>
          </p:cNvSpPr>
          <p:nvPr>
            <p:ph idx="1"/>
          </p:nvPr>
        </p:nvSpPr>
        <p:spPr>
          <a:xfrm>
            <a:off x="7563394" y="3429000"/>
            <a:ext cx="3762103" cy="829491"/>
          </a:xfrm>
          <a:solidFill>
            <a:schemeClr val="accent3">
              <a:lumMod val="50000"/>
            </a:schemeClr>
          </a:solidFill>
        </p:spPr>
        <p:txBody>
          <a:bodyPr>
            <a:normAutofit/>
          </a:bodyPr>
          <a:lstStyle/>
          <a:p>
            <a:pPr algn="ctr"/>
            <a:r>
              <a:rPr lang="hu-HU" sz="2400" b="1" dirty="0">
                <a:solidFill>
                  <a:schemeClr val="bg1"/>
                </a:solidFill>
                <a:hlinkClick r:id="rId2">
                  <a:extLst>
                    <a:ext uri="{A12FA001-AC4F-418D-AE19-62706E023703}">
                      <ahyp:hlinkClr xmlns:ahyp="http://schemas.microsoft.com/office/drawing/2018/hyperlinkcolor" val="tx"/>
                    </a:ext>
                  </a:extLst>
                </a:hlinkClick>
              </a:rPr>
              <a:t>Kattints ide és nézd meg ezt a videót!</a:t>
            </a:r>
            <a:endParaRPr lang="hu-HU" sz="2400" b="1" dirty="0">
              <a:solidFill>
                <a:schemeClr val="bg1"/>
              </a:solidFill>
            </a:endParaRPr>
          </a:p>
        </p:txBody>
      </p:sp>
      <p:pic>
        <p:nvPicPr>
          <p:cNvPr id="5" name="Kép 4" descr="A képen személy, kültéri, tömeg látható&#10;&#10;Automatikusan generált leírás">
            <a:extLst>
              <a:ext uri="{FF2B5EF4-FFF2-40B4-BE49-F238E27FC236}">
                <a16:creationId xmlns:a16="http://schemas.microsoft.com/office/drawing/2014/main" id="{D9F3A45C-494C-4FEE-8CA5-0E70CD25D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03" y="2230278"/>
            <a:ext cx="5708091" cy="3778637"/>
          </a:xfrm>
          <a:prstGeom prst="rect">
            <a:avLst/>
          </a:prstGeom>
        </p:spPr>
      </p:pic>
      <p:pic>
        <p:nvPicPr>
          <p:cNvPr id="6" name="Kép 5">
            <a:extLst>
              <a:ext uri="{FF2B5EF4-FFF2-40B4-BE49-F238E27FC236}">
                <a16:creationId xmlns:a16="http://schemas.microsoft.com/office/drawing/2014/main" id="{29F0AE2C-25B6-4AB4-8461-4E11ADFB4B62}"/>
              </a:ext>
            </a:extLst>
          </p:cNvPr>
          <p:cNvPicPr>
            <a:picLocks noChangeAspect="1"/>
          </p:cNvPicPr>
          <p:nvPr/>
        </p:nvPicPr>
        <p:blipFill>
          <a:blip r:embed="rId4"/>
          <a:stretch>
            <a:fillRect/>
          </a:stretch>
        </p:blipFill>
        <p:spPr>
          <a:xfrm>
            <a:off x="10817016" y="5490000"/>
            <a:ext cx="1374984" cy="1368000"/>
          </a:xfrm>
          <a:prstGeom prst="rect">
            <a:avLst/>
          </a:prstGeom>
        </p:spPr>
      </p:pic>
    </p:spTree>
    <p:extLst>
      <p:ext uri="{BB962C8B-B14F-4D97-AF65-F5344CB8AC3E}">
        <p14:creationId xmlns:p14="http://schemas.microsoft.com/office/powerpoint/2010/main" val="1329496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46F70589-B927-46F3-9DA7-D81FA3CA6432}"/>
              </a:ext>
            </a:extLst>
          </p:cNvPr>
          <p:cNvSpPr>
            <a:spLocks noGrp="1"/>
          </p:cNvSpPr>
          <p:nvPr>
            <p:ph idx="1"/>
          </p:nvPr>
        </p:nvSpPr>
        <p:spPr>
          <a:xfrm>
            <a:off x="1097280" y="1922248"/>
            <a:ext cx="7512148" cy="2484860"/>
          </a:xfrm>
          <a:solidFill>
            <a:schemeClr val="accent2"/>
          </a:solidFill>
        </p:spPr>
        <p:txBody>
          <a:bodyPr>
            <a:noAutofit/>
          </a:bodyPr>
          <a:lstStyle/>
          <a:p>
            <a:pPr marL="0" indent="0" algn="ctr">
              <a:lnSpc>
                <a:spcPct val="100000"/>
              </a:lnSpc>
              <a:spcBef>
                <a:spcPts val="0"/>
              </a:spcBef>
              <a:spcAft>
                <a:spcPts val="0"/>
              </a:spcAft>
            </a:pPr>
            <a:r>
              <a:rPr lang="hu-HU" sz="2200" dirty="0">
                <a:solidFill>
                  <a:schemeClr val="tx1"/>
                </a:solidFill>
                <a:latin typeface="+mj-lt"/>
              </a:rPr>
              <a:t>A lelkiismeret olyan belső mérce, amit akkor veszünk leginkább észre, ha lelkiismeret-furdalásunk van. Belsőnkből fakadó érzés vagy gondolat, ami jelez, ha nem jó úton járunk. Azaz, valami azt mondja belül, hogy „Ne tedd ezt!” vagy „Nem jó, nem helyes, amit teszel.” Esetleg utólag érezzük, hogy azt a bizonyos dolgot nem úgy kellett volna. Ilyenkor a szívünk tesz szemrehányást nekünk.</a:t>
            </a:r>
          </a:p>
        </p:txBody>
      </p:sp>
      <p:sp>
        <p:nvSpPr>
          <p:cNvPr id="9" name="Cím 8">
            <a:extLst>
              <a:ext uri="{FF2B5EF4-FFF2-40B4-BE49-F238E27FC236}">
                <a16:creationId xmlns:a16="http://schemas.microsoft.com/office/drawing/2014/main" id="{C7998FBA-F663-4F52-B34F-553A795C09AC}"/>
              </a:ext>
            </a:extLst>
          </p:cNvPr>
          <p:cNvSpPr>
            <a:spLocks noGrp="1"/>
          </p:cNvSpPr>
          <p:nvPr>
            <p:ph type="title"/>
          </p:nvPr>
        </p:nvSpPr>
        <p:spPr/>
        <p:txBody>
          <a:bodyPr/>
          <a:lstStyle/>
          <a:p>
            <a:pPr algn="ctr"/>
            <a:r>
              <a:rPr lang="hu-HU" dirty="0">
                <a:solidFill>
                  <a:schemeClr val="tx1"/>
                </a:solidFill>
              </a:rPr>
              <a:t>Mi a lelkiismeret?</a:t>
            </a:r>
          </a:p>
        </p:txBody>
      </p:sp>
      <p:pic>
        <p:nvPicPr>
          <p:cNvPr id="1030" name="Picture 6">
            <a:extLst>
              <a:ext uri="{FF2B5EF4-FFF2-40B4-BE49-F238E27FC236}">
                <a16:creationId xmlns:a16="http://schemas.microsoft.com/office/drawing/2014/main" id="{6F0C7132-F8F4-44E8-BAFF-43CD04467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858" y="2500312"/>
            <a:ext cx="2620329" cy="2620329"/>
          </a:xfrm>
          <a:prstGeom prst="rect">
            <a:avLst/>
          </a:prstGeom>
          <a:noFill/>
          <a:extLst>
            <a:ext uri="{909E8E84-426E-40DD-AFC4-6F175D3DCCD1}">
              <a14:hiddenFill xmlns:a14="http://schemas.microsoft.com/office/drawing/2010/main">
                <a:solidFill>
                  <a:srgbClr val="FFFFFF"/>
                </a:solidFill>
              </a14:hiddenFill>
            </a:ext>
          </a:extLst>
        </p:spPr>
      </p:pic>
      <p:pic>
        <p:nvPicPr>
          <p:cNvPr id="5" name="Kép 4">
            <a:extLst>
              <a:ext uri="{FF2B5EF4-FFF2-40B4-BE49-F238E27FC236}">
                <a16:creationId xmlns:a16="http://schemas.microsoft.com/office/drawing/2014/main" id="{402FE23E-C514-458D-BB49-888FAFDFB1AE}"/>
              </a:ext>
            </a:extLst>
          </p:cNvPr>
          <p:cNvPicPr>
            <a:picLocks noChangeAspect="1"/>
          </p:cNvPicPr>
          <p:nvPr/>
        </p:nvPicPr>
        <p:blipFill>
          <a:blip r:embed="rId3"/>
          <a:stretch>
            <a:fillRect/>
          </a:stretch>
        </p:blipFill>
        <p:spPr>
          <a:xfrm>
            <a:off x="10795752" y="5435446"/>
            <a:ext cx="1396248" cy="1368000"/>
          </a:xfrm>
          <a:prstGeom prst="rect">
            <a:avLst/>
          </a:prstGeom>
        </p:spPr>
      </p:pic>
      <p:sp>
        <p:nvSpPr>
          <p:cNvPr id="6" name="Tartalom helye 2">
            <a:extLst>
              <a:ext uri="{FF2B5EF4-FFF2-40B4-BE49-F238E27FC236}">
                <a16:creationId xmlns:a16="http://schemas.microsoft.com/office/drawing/2014/main" id="{D101DD28-2974-4CEF-AFDC-781AEBD1F629}"/>
              </a:ext>
            </a:extLst>
          </p:cNvPr>
          <p:cNvSpPr txBox="1">
            <a:spLocks/>
          </p:cNvSpPr>
          <p:nvPr/>
        </p:nvSpPr>
        <p:spPr>
          <a:xfrm>
            <a:off x="1097280" y="4542448"/>
            <a:ext cx="7512148" cy="1783401"/>
          </a:xfrm>
          <a:prstGeom prst="rect">
            <a:avLst/>
          </a:prstGeom>
          <a:solidFill>
            <a:schemeClr val="accent3">
              <a:lumMod val="75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pPr>
            <a:r>
              <a:rPr lang="hu-HU" sz="2200" dirty="0">
                <a:solidFill>
                  <a:schemeClr val="tx1"/>
                </a:solidFill>
                <a:latin typeface="+mj-lt"/>
              </a:rPr>
              <a:t>Persze a lelkiismeretünket el is tudjuk hallgattatni. Megkérdezzük a barátainkat, családunkat, és ha ők azt mondják, hogy biztosan jól cselekedtünk, akkor megnyugtatjuk magunkat. Azt is mondhatjuk, hogy mindenki más is ezt teszi, és akkor nincs is olyan nagy gond.</a:t>
            </a:r>
          </a:p>
        </p:txBody>
      </p:sp>
    </p:spTree>
    <p:extLst>
      <p:ext uri="{BB962C8B-B14F-4D97-AF65-F5344CB8AC3E}">
        <p14:creationId xmlns:p14="http://schemas.microsoft.com/office/powerpoint/2010/main" val="5132471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ktív">
  <a:themeElements>
    <a:clrScheme name="Fényújság">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3823</TotalTime>
  <Words>1565</Words>
  <Application>Microsoft Office PowerPoint</Application>
  <PresentationFormat>Szélesvásznú</PresentationFormat>
  <Paragraphs>100</Paragraphs>
  <Slides>18</Slides>
  <Notes>1</Notes>
  <HiddenSlides>0</HiddenSlides>
  <MMClips>1</MMClips>
  <ScaleCrop>false</ScaleCrop>
  <HeadingPairs>
    <vt:vector size="6" baseType="variant">
      <vt:variant>
        <vt:lpstr>Használt betűtípusok</vt:lpstr>
      </vt:variant>
      <vt:variant>
        <vt:i4>3</vt:i4>
      </vt:variant>
      <vt:variant>
        <vt:lpstr>Téma</vt:lpstr>
      </vt:variant>
      <vt:variant>
        <vt:i4>2</vt:i4>
      </vt:variant>
      <vt:variant>
        <vt:lpstr>Diacímek</vt:lpstr>
      </vt:variant>
      <vt:variant>
        <vt:i4>18</vt:i4>
      </vt:variant>
    </vt:vector>
  </HeadingPairs>
  <TitlesOfParts>
    <vt:vector size="23" baseType="lpstr">
      <vt:lpstr>Arial</vt:lpstr>
      <vt:lpstr>Calibri</vt:lpstr>
      <vt:lpstr>Calibri Light</vt:lpstr>
      <vt:lpstr>Office-téma</vt:lpstr>
      <vt:lpstr>Retrospektív</vt:lpstr>
      <vt:lpstr>A mai óra témája: A lelkiismeret mint tükör – a bűnvalló imádság</vt:lpstr>
      <vt:lpstr>PowerPoint-bemutató</vt:lpstr>
      <vt:lpstr>PowerPoint-bemutató</vt:lpstr>
      <vt:lpstr>Bevezetés</vt:lpstr>
      <vt:lpstr>Mikor szólal meg a lelkiismeret ebben a történetben?</vt:lpstr>
      <vt:lpstr>PowerPoint-bemutató</vt:lpstr>
      <vt:lpstr>Mikor szólal meg a lelkiismeret ebben a történetben?</vt:lpstr>
      <vt:lpstr>Vajon mit gondol az utca embere a lelkiismeretről? </vt:lpstr>
      <vt:lpstr>Mi a lelkiismeret?</vt:lpstr>
      <vt:lpstr>Mit mond a Biblia a lelkiismeretről?</vt:lpstr>
      <vt:lpstr>Mi a különbség lelkiismeret-furdalás és a bűnbánat között?</vt:lpstr>
      <vt:lpstr>Hogyan fordulhatunk Istenhez?</vt:lpstr>
      <vt:lpstr>A bűnvalló imádság</vt:lpstr>
      <vt:lpstr>Olvasd el Dávid bűnvalló imádságát!</vt:lpstr>
      <vt:lpstr>Házi feladat</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mai óra témája: A lelkiismeret mint tükör - a bűnvalló imádság</dc:title>
  <dc:creator>tikasz.emma@sulid.hu</dc:creator>
  <cp:lastModifiedBy>tikasz.emma@sulid.hu</cp:lastModifiedBy>
  <cp:revision>27</cp:revision>
  <dcterms:created xsi:type="dcterms:W3CDTF">2021-04-07T12:31:36Z</dcterms:created>
  <dcterms:modified xsi:type="dcterms:W3CDTF">2021-04-20T21:26:36Z</dcterms:modified>
</cp:coreProperties>
</file>